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6"/>
  </p:notesMasterIdLst>
  <p:handoutMasterIdLst>
    <p:handoutMasterId r:id="rId177"/>
  </p:handoutMasterIdLst>
  <p:sldIdLst>
    <p:sldId id="669" r:id="rId2"/>
    <p:sldId id="670" r:id="rId3"/>
    <p:sldId id="432" r:id="rId4"/>
    <p:sldId id="340" r:id="rId5"/>
    <p:sldId id="391" r:id="rId6"/>
    <p:sldId id="392" r:id="rId7"/>
    <p:sldId id="471" r:id="rId8"/>
    <p:sldId id="649" r:id="rId9"/>
    <p:sldId id="650" r:id="rId10"/>
    <p:sldId id="661" r:id="rId11"/>
    <p:sldId id="663" r:id="rId12"/>
    <p:sldId id="662" r:id="rId13"/>
    <p:sldId id="658" r:id="rId14"/>
    <p:sldId id="659" r:id="rId15"/>
    <p:sldId id="660" r:id="rId16"/>
    <p:sldId id="667" r:id="rId17"/>
    <p:sldId id="668" r:id="rId18"/>
    <p:sldId id="664" r:id="rId19"/>
    <p:sldId id="665" r:id="rId20"/>
    <p:sldId id="666" r:id="rId21"/>
    <p:sldId id="472" r:id="rId22"/>
    <p:sldId id="674" r:id="rId23"/>
    <p:sldId id="657" r:id="rId24"/>
    <p:sldId id="648" r:id="rId25"/>
    <p:sldId id="431" r:id="rId26"/>
    <p:sldId id="429" r:id="rId27"/>
    <p:sldId id="430" r:id="rId28"/>
    <p:sldId id="433" r:id="rId29"/>
    <p:sldId id="434" r:id="rId30"/>
    <p:sldId id="435" r:id="rId31"/>
    <p:sldId id="436" r:id="rId32"/>
    <p:sldId id="437" r:id="rId33"/>
    <p:sldId id="438" r:id="rId34"/>
    <p:sldId id="439" r:id="rId35"/>
    <p:sldId id="440" r:id="rId36"/>
    <p:sldId id="441" r:id="rId37"/>
    <p:sldId id="446" r:id="rId38"/>
    <p:sldId id="447" r:id="rId39"/>
    <p:sldId id="450" r:id="rId40"/>
    <p:sldId id="451" r:id="rId41"/>
    <p:sldId id="583" r:id="rId42"/>
    <p:sldId id="445" r:id="rId43"/>
    <p:sldId id="452" r:id="rId44"/>
    <p:sldId id="469" r:id="rId45"/>
    <p:sldId id="454" r:id="rId46"/>
    <p:sldId id="455" r:id="rId47"/>
    <p:sldId id="456" r:id="rId48"/>
    <p:sldId id="584" r:id="rId49"/>
    <p:sldId id="457" r:id="rId50"/>
    <p:sldId id="460" r:id="rId51"/>
    <p:sldId id="651" r:id="rId52"/>
    <p:sldId id="652" r:id="rId53"/>
    <p:sldId id="461" r:id="rId54"/>
    <p:sldId id="462" r:id="rId55"/>
    <p:sldId id="463" r:id="rId56"/>
    <p:sldId id="470" r:id="rId57"/>
    <p:sldId id="464" r:id="rId58"/>
    <p:sldId id="465" r:id="rId59"/>
    <p:sldId id="466" r:id="rId60"/>
    <p:sldId id="467" r:id="rId61"/>
    <p:sldId id="474" r:id="rId62"/>
    <p:sldId id="475" r:id="rId63"/>
    <p:sldId id="476" r:id="rId64"/>
    <p:sldId id="509" r:id="rId65"/>
    <p:sldId id="510" r:id="rId66"/>
    <p:sldId id="511" r:id="rId67"/>
    <p:sldId id="477" r:id="rId68"/>
    <p:sldId id="288" r:id="rId69"/>
    <p:sldId id="289" r:id="rId70"/>
    <p:sldId id="292" r:id="rId71"/>
    <p:sldId id="479" r:id="rId72"/>
    <p:sldId id="481" r:id="rId73"/>
    <p:sldId id="480" r:id="rId74"/>
    <p:sldId id="478" r:id="rId75"/>
    <p:sldId id="482" r:id="rId76"/>
    <p:sldId id="483" r:id="rId77"/>
    <p:sldId id="496" r:id="rId78"/>
    <p:sldId id="484" r:id="rId79"/>
    <p:sldId id="485" r:id="rId80"/>
    <p:sldId id="486" r:id="rId81"/>
    <p:sldId id="487" r:id="rId82"/>
    <p:sldId id="488" r:id="rId83"/>
    <p:sldId id="491" r:id="rId84"/>
    <p:sldId id="492" r:id="rId85"/>
    <p:sldId id="493" r:id="rId86"/>
    <p:sldId id="293" r:id="rId87"/>
    <p:sldId id="596" r:id="rId88"/>
    <p:sldId id="536" r:id="rId89"/>
    <p:sldId id="653" r:id="rId90"/>
    <p:sldId id="654" r:id="rId91"/>
    <p:sldId id="656" r:id="rId92"/>
    <p:sldId id="608" r:id="rId93"/>
    <p:sldId id="609" r:id="rId94"/>
    <p:sldId id="610" r:id="rId95"/>
    <p:sldId id="615" r:id="rId96"/>
    <p:sldId id="616" r:id="rId97"/>
    <p:sldId id="617" r:id="rId98"/>
    <p:sldId id="618" r:id="rId99"/>
    <p:sldId id="619" r:id="rId100"/>
    <p:sldId id="620" r:id="rId101"/>
    <p:sldId id="613" r:id="rId102"/>
    <p:sldId id="614" r:id="rId103"/>
    <p:sldId id="297" r:id="rId104"/>
    <p:sldId id="298" r:id="rId105"/>
    <p:sldId id="544" r:id="rId106"/>
    <p:sldId id="545" r:id="rId107"/>
    <p:sldId id="546" r:id="rId108"/>
    <p:sldId id="547" r:id="rId109"/>
    <p:sldId id="548" r:id="rId110"/>
    <p:sldId id="549" r:id="rId111"/>
    <p:sldId id="551" r:id="rId112"/>
    <p:sldId id="550" r:id="rId113"/>
    <p:sldId id="552" r:id="rId114"/>
    <p:sldId id="553" r:id="rId115"/>
    <p:sldId id="569" r:id="rId116"/>
    <p:sldId id="570" r:id="rId117"/>
    <p:sldId id="571" r:id="rId118"/>
    <p:sldId id="318" r:id="rId119"/>
    <p:sldId id="367" r:id="rId120"/>
    <p:sldId id="319" r:id="rId121"/>
    <p:sldId id="320" r:id="rId122"/>
    <p:sldId id="369" r:id="rId123"/>
    <p:sldId id="321" r:id="rId124"/>
    <p:sldId id="370" r:id="rId125"/>
    <p:sldId id="376" r:id="rId126"/>
    <p:sldId id="377" r:id="rId127"/>
    <p:sldId id="378" r:id="rId128"/>
    <p:sldId id="402" r:id="rId129"/>
    <p:sldId id="374" r:id="rId130"/>
    <p:sldId id="375" r:id="rId131"/>
    <p:sldId id="403" r:id="rId132"/>
    <p:sldId id="322" r:id="rId133"/>
    <p:sldId id="573" r:id="rId134"/>
    <p:sldId id="379" r:id="rId135"/>
    <p:sldId id="412" r:id="rId136"/>
    <p:sldId id="323" r:id="rId137"/>
    <p:sldId id="324" r:id="rId138"/>
    <p:sldId id="497" r:id="rId139"/>
    <p:sldId id="325" r:id="rId140"/>
    <p:sldId id="498" r:id="rId141"/>
    <p:sldId id="326" r:id="rId142"/>
    <p:sldId id="577" r:id="rId143"/>
    <p:sldId id="578" r:id="rId144"/>
    <p:sldId id="579" r:id="rId145"/>
    <p:sldId id="580" r:id="rId146"/>
    <p:sldId id="574" r:id="rId147"/>
    <p:sldId id="575" r:id="rId148"/>
    <p:sldId id="576" r:id="rId149"/>
    <p:sldId id="394" r:id="rId150"/>
    <p:sldId id="393" r:id="rId151"/>
    <p:sldId id="395" r:id="rId152"/>
    <p:sldId id="499" r:id="rId153"/>
    <p:sldId id="398" r:id="rId154"/>
    <p:sldId id="396" r:id="rId155"/>
    <p:sldId id="397" r:id="rId156"/>
    <p:sldId id="401" r:id="rId157"/>
    <p:sldId id="399" r:id="rId158"/>
    <p:sldId id="400" r:id="rId159"/>
    <p:sldId id="327" r:id="rId160"/>
    <p:sldId id="328" r:id="rId161"/>
    <p:sldId id="329" r:id="rId162"/>
    <p:sldId id="582" r:id="rId163"/>
    <p:sldId id="581" r:id="rId164"/>
    <p:sldId id="404" r:id="rId165"/>
    <p:sldId id="405" r:id="rId166"/>
    <p:sldId id="406" r:id="rId167"/>
    <p:sldId id="501" r:id="rId168"/>
    <p:sldId id="500" r:id="rId169"/>
    <p:sldId id="408" r:id="rId170"/>
    <p:sldId id="409" r:id="rId171"/>
    <p:sldId id="410" r:id="rId172"/>
    <p:sldId id="330" r:id="rId173"/>
    <p:sldId id="411" r:id="rId174"/>
    <p:sldId id="655" r:id="rId17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DDDDDD"/>
    <a:srgbClr val="CCCC00"/>
    <a:srgbClr val="FFFF66"/>
    <a:srgbClr val="B2B2B2"/>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71"/>
    <p:restoredTop sz="87989" autoAdjust="0"/>
  </p:normalViewPr>
  <p:slideViewPr>
    <p:cSldViewPr>
      <p:cViewPr varScale="1">
        <p:scale>
          <a:sx n="84" d="100"/>
          <a:sy n="84" d="100"/>
        </p:scale>
        <p:origin x="1328" y="176"/>
      </p:cViewPr>
      <p:guideLst>
        <p:guide orient="horz" pos="2160"/>
        <p:guide pos="2880"/>
      </p:guideLst>
    </p:cSldViewPr>
  </p:slideViewPr>
  <p:notesTextViewPr>
    <p:cViewPr>
      <p:scale>
        <a:sx n="100" d="100"/>
        <a:sy n="100" d="100"/>
      </p:scale>
      <p:origin x="0" y="0"/>
    </p:cViewPr>
  </p:notesTextViewPr>
  <p:notesViewPr>
    <p:cSldViewPr>
      <p:cViewPr varScale="1">
        <p:scale>
          <a:sx n="54" d="100"/>
          <a:sy n="54" d="100"/>
        </p:scale>
        <p:origin x="-190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92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4792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4792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4792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A614DA60-D56D-4783-8E77-F576FB1B6432}" type="slidenum">
              <a:rPr lang="en-US" altLang="zh-CN"/>
              <a:pPr>
                <a:defRPr/>
              </a:pPr>
              <a:t>‹#›</a:t>
            </a:fld>
            <a:endParaRPr lang="en-US" altLang="zh-CN"/>
          </a:p>
        </p:txBody>
      </p:sp>
    </p:spTree>
    <p:extLst>
      <p:ext uri="{BB962C8B-B14F-4D97-AF65-F5344CB8AC3E}">
        <p14:creationId xmlns:p14="http://schemas.microsoft.com/office/powerpoint/2010/main" val="1209941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16998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2345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998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999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16999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501E7AB4-7A77-4411-97B6-AC8E293AF075}" type="slidenum">
              <a:rPr lang="en-US" altLang="zh-CN"/>
              <a:pPr>
                <a:defRPr/>
              </a:pPr>
              <a:t>‹#›</a:t>
            </a:fld>
            <a:endParaRPr lang="en-US" altLang="zh-CN"/>
          </a:p>
        </p:txBody>
      </p:sp>
    </p:spTree>
    <p:extLst>
      <p:ext uri="{BB962C8B-B14F-4D97-AF65-F5344CB8AC3E}">
        <p14:creationId xmlns:p14="http://schemas.microsoft.com/office/powerpoint/2010/main" val="34801040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icrosoft.com/china/sql/technologies/notification/default.mspx"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www.microsoft.com/china/sql/technologies/reporting/default.mspx" TargetMode="External"/><Relationship Id="rId5" Type="http://schemas.openxmlformats.org/officeDocument/2006/relationships/hyperlink" Target="http://www.microsoft.com/china/sql/technologies/analysis/default.mspx" TargetMode="External"/><Relationship Id="rId4" Type="http://schemas.openxmlformats.org/officeDocument/2006/relationships/hyperlink" Target="http://www.microsoft.com/china/sql/technologies/integration/default.msp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i="0" kern="1200" dirty="0">
                <a:solidFill>
                  <a:schemeClr val="tx1"/>
                </a:solidFill>
                <a:effectLst/>
                <a:latin typeface="Arial" charset="0"/>
                <a:ea typeface="宋体" pitchFamily="2" charset="-122"/>
                <a:cs typeface="+mn-cs"/>
              </a:rPr>
              <a:t>搭建高可用</a:t>
            </a:r>
            <a:r>
              <a:rPr lang="en-US" altLang="zh-CN" sz="1200" b="1" i="0" kern="1200" dirty="0" err="1">
                <a:solidFill>
                  <a:schemeClr val="tx1"/>
                </a:solidFill>
                <a:effectLst/>
                <a:latin typeface="Arial" charset="0"/>
                <a:ea typeface="宋体" pitchFamily="2" charset="-122"/>
                <a:cs typeface="+mn-cs"/>
              </a:rPr>
              <a:t>mongodb</a:t>
            </a:r>
            <a:r>
              <a:rPr lang="zh-CN" altLang="en-US" sz="1200" b="1" i="0" kern="1200" dirty="0">
                <a:solidFill>
                  <a:schemeClr val="tx1"/>
                </a:solidFill>
                <a:effectLst/>
                <a:latin typeface="Arial" charset="0"/>
                <a:ea typeface="宋体" pitchFamily="2" charset="-122"/>
                <a:cs typeface="+mn-cs"/>
              </a:rPr>
              <a:t>集群（四）</a:t>
            </a:r>
            <a:r>
              <a:rPr lang="en-US" altLang="zh-CN" sz="1200" b="1" i="0" kern="1200" dirty="0">
                <a:solidFill>
                  <a:schemeClr val="tx1"/>
                </a:solidFill>
                <a:effectLst/>
                <a:latin typeface="Arial" charset="0"/>
                <a:ea typeface="宋体" pitchFamily="2" charset="-122"/>
                <a:cs typeface="+mn-cs"/>
              </a:rPr>
              <a:t>—— </a:t>
            </a:r>
            <a:r>
              <a:rPr lang="zh-CN" altLang="en-US" sz="1200" b="1" i="0" kern="1200" dirty="0">
                <a:solidFill>
                  <a:schemeClr val="tx1"/>
                </a:solidFill>
                <a:effectLst/>
                <a:latin typeface="Arial" charset="0"/>
                <a:ea typeface="宋体" pitchFamily="2" charset="-122"/>
                <a:cs typeface="+mn-cs"/>
              </a:rPr>
              <a:t>分片 </a:t>
            </a:r>
            <a:r>
              <a:rPr lang="en-US" altLang="zh-CN" sz="1200" b="1" i="0" kern="1200" dirty="0">
                <a:solidFill>
                  <a:schemeClr val="tx1"/>
                </a:solidFill>
                <a:effectLst/>
                <a:latin typeface="Arial" charset="0"/>
                <a:ea typeface="宋体" pitchFamily="2" charset="-122"/>
                <a:cs typeface="+mn-cs"/>
              </a:rPr>
              <a:t>http://www.lanceyan.com/tech/arch/mongodb_shard1.html</a:t>
            </a:r>
            <a:endParaRPr lang="zh-CN" altLang="en-US" sz="1200" b="1" i="0" kern="1200" dirty="0">
              <a:solidFill>
                <a:schemeClr val="tx1"/>
              </a:solidFill>
              <a:effectLst/>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501E7AB4-7A77-4411-97B6-AC8E293AF075}" type="slidenum">
              <a:rPr lang="en-US" altLang="zh-CN" smtClean="0"/>
              <a:pPr>
                <a:defRPr/>
              </a:pPr>
              <a:t>9</a:t>
            </a:fld>
            <a:endParaRPr lang="en-US" altLang="zh-CN"/>
          </a:p>
        </p:txBody>
      </p:sp>
    </p:spTree>
    <p:extLst>
      <p:ext uri="{BB962C8B-B14F-4D97-AF65-F5344CB8AC3E}">
        <p14:creationId xmlns:p14="http://schemas.microsoft.com/office/powerpoint/2010/main" val="3892318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BA6BBD4E-6BC3-4DED-BBC1-1B3F53B272BC}" type="slidenum">
              <a:rPr lang="en-US" altLang="zh-CN" smtClean="0"/>
              <a:pPr eaLnBrk="1" hangingPunct="1">
                <a:spcBef>
                  <a:spcPct val="0"/>
                </a:spcBef>
              </a:pPr>
              <a:t>57</a:t>
            </a:fld>
            <a:endParaRPr lang="en-US" altLang="zh-CN"/>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pPr eaLnBrk="1" hangingPunct="1"/>
            <a:r>
              <a:rPr lang="zh-CN" altLang="en-US">
                <a:ea typeface="宋体" charset="-122"/>
              </a:rPr>
              <a:t>这里必须注意与</a:t>
            </a:r>
            <a:r>
              <a:rPr lang="en-US" altLang="zh-CN">
                <a:ea typeface="宋体" charset="-122"/>
              </a:rPr>
              <a:t>SQL Server 2000</a:t>
            </a:r>
            <a:r>
              <a:rPr lang="zh-CN" altLang="en-US">
                <a:ea typeface="宋体" charset="-122"/>
              </a:rPr>
              <a:t>的差异</a:t>
            </a:r>
            <a:r>
              <a:rPr lang="en-US" altLang="zh-CN">
                <a:ea typeface="宋体" charset="-122"/>
              </a:rPr>
              <a:t>,</a:t>
            </a:r>
            <a:r>
              <a:rPr lang="zh-CN" altLang="en-US">
                <a:ea typeface="宋体" charset="-122"/>
              </a:rPr>
              <a:t>在</a:t>
            </a:r>
            <a:r>
              <a:rPr lang="en-US" altLang="zh-CN">
                <a:ea typeface="宋体" charset="-122"/>
              </a:rPr>
              <a:t>SQL Server 2000</a:t>
            </a:r>
            <a:r>
              <a:rPr lang="zh-CN" altLang="en-US">
                <a:ea typeface="宋体" charset="-122"/>
              </a:rPr>
              <a:t>中是这样描述的</a:t>
            </a:r>
            <a:r>
              <a:rPr lang="en-US" altLang="zh-CN">
                <a:ea typeface="宋体" charset="-122"/>
              </a:rPr>
              <a:t>:</a:t>
            </a:r>
          </a:p>
          <a:p>
            <a:pPr eaLnBrk="1" hangingPunct="1"/>
            <a:r>
              <a:rPr lang="zh-CN" altLang="en-US">
                <a:ea typeface="宋体" charset="-122"/>
              </a:rPr>
              <a:t>例如，如果用户 </a:t>
            </a:r>
            <a:r>
              <a:rPr lang="en-US" altLang="zh-CN">
                <a:ea typeface="宋体" charset="-122"/>
              </a:rPr>
              <a:t>Andrew </a:t>
            </a:r>
            <a:r>
              <a:rPr lang="zh-CN" altLang="en-US">
                <a:ea typeface="宋体" charset="-122"/>
              </a:rPr>
              <a:t>是固定服务器角色 </a:t>
            </a:r>
            <a:r>
              <a:rPr lang="en-US" altLang="zh-CN">
                <a:ea typeface="宋体" charset="-122"/>
              </a:rPr>
              <a:t>sysadmin </a:t>
            </a:r>
            <a:r>
              <a:rPr lang="zh-CN" altLang="en-US">
                <a:ea typeface="宋体" charset="-122"/>
              </a:rPr>
              <a:t>的成员，并创建表 </a:t>
            </a:r>
            <a:r>
              <a:rPr lang="en-US" altLang="zh-CN">
                <a:ea typeface="宋体" charset="-122"/>
              </a:rPr>
              <a:t>T1</a:t>
            </a:r>
            <a:r>
              <a:rPr lang="zh-CN" altLang="en-US">
                <a:ea typeface="宋体" charset="-122"/>
              </a:rPr>
              <a:t>，则表 </a:t>
            </a:r>
            <a:r>
              <a:rPr lang="en-US" altLang="zh-CN">
                <a:ea typeface="宋体" charset="-122"/>
              </a:rPr>
              <a:t>T1 </a:t>
            </a:r>
            <a:r>
              <a:rPr lang="zh-CN" altLang="en-US">
                <a:ea typeface="宋体" charset="-122"/>
              </a:rPr>
              <a:t>属于 </a:t>
            </a:r>
            <a:r>
              <a:rPr lang="en-US" altLang="zh-CN">
                <a:ea typeface="宋体" charset="-122"/>
              </a:rPr>
              <a:t>dbo</a:t>
            </a:r>
            <a:r>
              <a:rPr lang="zh-CN" altLang="en-US">
                <a:ea typeface="宋体" charset="-122"/>
              </a:rPr>
              <a:t>，并以 </a:t>
            </a:r>
            <a:r>
              <a:rPr lang="en-US" altLang="zh-CN">
                <a:ea typeface="宋体" charset="-122"/>
              </a:rPr>
              <a:t>dbo.T1 </a:t>
            </a:r>
            <a:r>
              <a:rPr lang="zh-CN" altLang="en-US">
                <a:ea typeface="宋体" charset="-122"/>
              </a:rPr>
              <a:t>而不是 </a:t>
            </a:r>
            <a:r>
              <a:rPr lang="en-US" altLang="zh-CN">
                <a:ea typeface="宋体" charset="-122"/>
              </a:rPr>
              <a:t>Andrew.T1 </a:t>
            </a:r>
            <a:r>
              <a:rPr lang="zh-CN" altLang="en-US">
                <a:ea typeface="宋体" charset="-122"/>
              </a:rPr>
              <a:t>进行限定。相反，如果 </a:t>
            </a:r>
            <a:r>
              <a:rPr lang="en-US" altLang="zh-CN">
                <a:ea typeface="宋体" charset="-122"/>
              </a:rPr>
              <a:t>Andrew </a:t>
            </a:r>
            <a:r>
              <a:rPr lang="zh-CN" altLang="en-US">
                <a:ea typeface="宋体" charset="-122"/>
              </a:rPr>
              <a:t>不是固定服务器角色 </a:t>
            </a:r>
            <a:r>
              <a:rPr lang="en-US" altLang="zh-CN">
                <a:ea typeface="宋体" charset="-122"/>
              </a:rPr>
              <a:t>sysadmin </a:t>
            </a:r>
            <a:r>
              <a:rPr lang="zh-CN" altLang="en-US">
                <a:ea typeface="宋体" charset="-122"/>
              </a:rPr>
              <a:t>的成员，而只是固定数据库角色 </a:t>
            </a:r>
            <a:r>
              <a:rPr lang="en-US" altLang="zh-CN">
                <a:ea typeface="宋体" charset="-122"/>
              </a:rPr>
              <a:t>db_owner </a:t>
            </a:r>
            <a:r>
              <a:rPr lang="zh-CN" altLang="en-US">
                <a:ea typeface="宋体" charset="-122"/>
              </a:rPr>
              <a:t>的成员，并创建表 </a:t>
            </a:r>
            <a:r>
              <a:rPr lang="en-US" altLang="zh-CN">
                <a:ea typeface="宋体" charset="-122"/>
              </a:rPr>
              <a:t>T1</a:t>
            </a:r>
            <a:r>
              <a:rPr lang="zh-CN" altLang="en-US">
                <a:ea typeface="宋体" charset="-122"/>
              </a:rPr>
              <a:t>，则 </a:t>
            </a:r>
            <a:r>
              <a:rPr lang="en-US" altLang="zh-CN">
                <a:ea typeface="宋体" charset="-122"/>
              </a:rPr>
              <a:t>T1 </a:t>
            </a:r>
            <a:r>
              <a:rPr lang="zh-CN" altLang="en-US">
                <a:ea typeface="宋体" charset="-122"/>
              </a:rPr>
              <a:t>属于 </a:t>
            </a:r>
            <a:r>
              <a:rPr lang="en-US" altLang="zh-CN">
                <a:ea typeface="宋体" charset="-122"/>
              </a:rPr>
              <a:t>Andrew</a:t>
            </a:r>
            <a:r>
              <a:rPr lang="zh-CN" altLang="en-US">
                <a:ea typeface="宋体" charset="-122"/>
              </a:rPr>
              <a:t>，并限定为 </a:t>
            </a:r>
            <a:r>
              <a:rPr lang="en-US" altLang="zh-CN">
                <a:ea typeface="宋体" charset="-122"/>
              </a:rPr>
              <a:t>Andrew.T1</a:t>
            </a:r>
            <a:r>
              <a:rPr lang="zh-CN" altLang="en-US">
                <a:ea typeface="宋体" charset="-122"/>
              </a:rPr>
              <a:t>。该表属于 </a:t>
            </a:r>
            <a:r>
              <a:rPr lang="en-US" altLang="zh-CN">
                <a:ea typeface="宋体" charset="-122"/>
              </a:rPr>
              <a:t>Andrew</a:t>
            </a:r>
            <a:r>
              <a:rPr lang="zh-CN" altLang="en-US">
                <a:ea typeface="宋体" charset="-122"/>
              </a:rPr>
              <a:t>，因为该成员没有将表限定为 </a:t>
            </a:r>
            <a:r>
              <a:rPr lang="en-US" altLang="zh-CN">
                <a:ea typeface="宋体" charset="-122"/>
              </a:rPr>
              <a:t>dbo.T1</a:t>
            </a:r>
            <a:r>
              <a:rPr lang="zh-CN" altLang="en-US">
                <a:ea typeface="宋体" charset="-122"/>
              </a:rPr>
              <a:t>。</a:t>
            </a:r>
          </a:p>
          <a:p>
            <a:pPr eaLnBrk="1" hangingPunct="1"/>
            <a:endParaRPr lang="zh-CN" altLang="en-US">
              <a:ea typeface="宋体" charset="-122"/>
            </a:endParaRPr>
          </a:p>
          <a:p>
            <a:pPr eaLnBrk="1" hangingPunct="1"/>
            <a:r>
              <a:rPr lang="zh-CN" altLang="en-US">
                <a:ea typeface="宋体" charset="-122"/>
              </a:rPr>
              <a:t>但这一点在</a:t>
            </a:r>
            <a:r>
              <a:rPr lang="en-US" altLang="zh-CN">
                <a:ea typeface="宋体" charset="-122"/>
              </a:rPr>
              <a:t>SQL Server 2005</a:t>
            </a:r>
            <a:r>
              <a:rPr lang="zh-CN" altLang="en-US">
                <a:ea typeface="宋体" charset="-122"/>
              </a:rPr>
              <a:t>中不正确。</a:t>
            </a:r>
            <a:r>
              <a:rPr lang="en-US" altLang="zh-CN">
                <a:ea typeface="宋体" charset="-122"/>
              </a:rPr>
              <a:t>SQL Server 2005</a:t>
            </a:r>
            <a:r>
              <a:rPr lang="zh-CN" altLang="en-US">
                <a:ea typeface="宋体" charset="-122"/>
              </a:rPr>
              <a:t>中由于采用了用户与架构分离的机制，如果一个登录在数据库中没有用户映射，则所创建的数据库对象属于默认架构。如果有用户映射，则与用户相关的默认架构决定数据库对象所属于的架构。</a:t>
            </a:r>
          </a:p>
          <a:p>
            <a:pPr eaLnBrk="1" hangingPunct="1"/>
            <a:endParaRPr lang="zh-CN" altLang="en-US">
              <a:ea typeface="宋体" charset="-122"/>
            </a:endParaRPr>
          </a:p>
          <a:p>
            <a:pPr eaLnBrk="1" hangingPunct="1"/>
            <a:r>
              <a:rPr lang="zh-CN" altLang="en-US">
                <a:ea typeface="宋体" charset="-122"/>
              </a:rPr>
              <a:t>考虑到时间的问题，这些内容可以不向学生讲授。</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2E6E2F90-AC01-4482-AAE5-434CC37B6932}" type="slidenum">
              <a:rPr lang="en-US" altLang="zh-CN" smtClean="0"/>
              <a:pPr eaLnBrk="1" hangingPunct="1">
                <a:spcBef>
                  <a:spcPct val="0"/>
                </a:spcBef>
              </a:pPr>
              <a:t>64</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p:spPr>
        <p:txBody>
          <a:bodyPr/>
          <a:lstStyle/>
          <a:p>
            <a:pPr eaLnBrk="1" hangingPunct="1"/>
            <a:r>
              <a:rPr lang="zh-CN" altLang="en-US">
                <a:ea typeface="宋体" charset="-122"/>
              </a:rPr>
              <a:t>关于架构，如果时间允许可以在课堂上给学生演示。演示也可以分为两种不同的层次，一种层次是只演示某一数据库中的架构位置和有哪些预定义的架构、架构的属性，它不展现细节。另一层次是结合数据库用户进行创建数据库对象的演示，这需要先创建登录、创建用户、创建架构并将它们关联想来，需要的时间较多。</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050897D3-A82C-428F-8E1F-06C7995B5656}" type="slidenum">
              <a:rPr lang="en-US" altLang="zh-CN" smtClean="0"/>
              <a:pPr eaLnBrk="1" hangingPunct="1">
                <a:spcBef>
                  <a:spcPct val="0"/>
                </a:spcBef>
              </a:pPr>
              <a:t>76</a:t>
            </a:fld>
            <a:endParaRPr lang="en-US" altLang="zh-CN"/>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p:spPr>
        <p:txBody>
          <a:bodyPr/>
          <a:lstStyle/>
          <a:p>
            <a:pPr eaLnBrk="1" hangingPunct="1"/>
            <a:r>
              <a:rPr lang="zh-CN" altLang="en-US">
                <a:ea typeface="宋体" charset="-122"/>
              </a:rPr>
              <a:t>如果有时间，可以演示。</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B16CCB08-D895-4A87-BD34-19862E860606}" type="slidenum">
              <a:rPr lang="en-US" altLang="zh-CN" smtClean="0"/>
              <a:pPr eaLnBrk="1" hangingPunct="1">
                <a:spcBef>
                  <a:spcPct val="0"/>
                </a:spcBef>
              </a:pPr>
              <a:t>79</a:t>
            </a:fld>
            <a:endParaRPr lang="en-US" altLang="zh-CN"/>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p:spPr>
        <p:txBody>
          <a:bodyPr/>
          <a:lstStyle/>
          <a:p>
            <a:pPr eaLnBrk="1" hangingPunct="1"/>
            <a:r>
              <a:rPr lang="zh-CN" altLang="en-US" b="1">
                <a:ea typeface="宋体" charset="-122"/>
              </a:rPr>
              <a:t>教学批注</a:t>
            </a:r>
            <a:r>
              <a:rPr lang="zh-CN" altLang="en-US">
                <a:ea typeface="宋体" charset="-122"/>
              </a:rPr>
              <a:t>：缺省情况下，默认的文件组为</a:t>
            </a:r>
            <a:r>
              <a:rPr lang="en-US" altLang="zh-CN">
                <a:ea typeface="宋体" charset="-122"/>
              </a:rPr>
              <a:t>PRIMARY</a:t>
            </a:r>
            <a:r>
              <a:rPr lang="zh-CN" altLang="en-US">
                <a:ea typeface="宋体" charset="-122"/>
              </a:rPr>
              <a:t>，可以将这些内容进行演示，查看缺省的默认文件组和数据库</a:t>
            </a:r>
            <a:r>
              <a:rPr lang="en-US" altLang="zh-CN">
                <a:ea typeface="宋体" charset="-122"/>
              </a:rPr>
              <a:t>master</a:t>
            </a:r>
            <a:r>
              <a:rPr lang="zh-CN" altLang="en-US">
                <a:ea typeface="宋体" charset="-122"/>
              </a:rPr>
              <a:t>的数据文件所在的组。</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3259A5DE-D5D9-401A-8E88-F95A75F1871C}" type="slidenum">
              <a:rPr lang="en-US" altLang="zh-CN" smtClean="0"/>
              <a:pPr eaLnBrk="1" hangingPunct="1">
                <a:spcBef>
                  <a:spcPct val="0"/>
                </a:spcBef>
              </a:pPr>
              <a:t>81</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p:spPr>
        <p:txBody>
          <a:bodyPr/>
          <a:lstStyle/>
          <a:p>
            <a:pPr eaLnBrk="1" hangingPunct="1"/>
            <a:r>
              <a:rPr lang="zh-CN" altLang="en-US" b="1">
                <a:ea typeface="宋体" charset="-122"/>
              </a:rPr>
              <a:t>教学批注</a:t>
            </a:r>
            <a:r>
              <a:rPr lang="zh-CN" altLang="en-US">
                <a:ea typeface="宋体" charset="-122"/>
              </a:rPr>
              <a:t>：事务日志是这一部分的难点，要讲清楚需要较多的时间。</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94933542-3D66-4A9E-887A-1D1AE60E89B2}" type="slidenum">
              <a:rPr lang="en-US" altLang="zh-CN" smtClean="0"/>
              <a:pPr eaLnBrk="1" hangingPunct="1">
                <a:spcBef>
                  <a:spcPct val="0"/>
                </a:spcBef>
              </a:pPr>
              <a:t>84</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p:spPr>
        <p:txBody>
          <a:bodyPr/>
          <a:lstStyle/>
          <a:p>
            <a:pPr eaLnBrk="1" hangingPunct="1"/>
            <a:r>
              <a:rPr lang="zh-CN" altLang="en-US" b="1">
                <a:ea typeface="宋体" charset="-122"/>
              </a:rPr>
              <a:t>参考资料：</a:t>
            </a:r>
          </a:p>
          <a:p>
            <a:pPr eaLnBrk="1" hangingPunct="1"/>
            <a:r>
              <a:rPr lang="zh-CN" altLang="en-US">
                <a:ea typeface="宋体" charset="-122"/>
              </a:rPr>
              <a:t>	注意，数据页面的页面头的大小与前期的版本不一样。</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BC4A1C09-A0AB-43D7-8BCA-F036BCDA11CE}" type="slidenum">
              <a:rPr lang="en-US" altLang="zh-CN" smtClean="0"/>
              <a:pPr eaLnBrk="1" hangingPunct="1">
                <a:spcBef>
                  <a:spcPct val="0"/>
                </a:spcBef>
              </a:pPr>
              <a:t>101</a:t>
            </a:fld>
            <a:endParaRPr lang="en-US" altLang="zh-CN"/>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p:spPr>
        <p:txBody>
          <a:bodyPr/>
          <a:lstStyle/>
          <a:p>
            <a:pPr eaLnBrk="1" hangingPunct="1"/>
            <a:r>
              <a:rPr lang="zh-CN" altLang="en-US" b="1">
                <a:ea typeface="宋体" charset="-122"/>
              </a:rPr>
              <a:t>教学批注：</a:t>
            </a:r>
          </a:p>
          <a:p>
            <a:pPr eaLnBrk="1" hangingPunct="1"/>
            <a:r>
              <a:rPr lang="zh-CN" altLang="en-US">
                <a:ea typeface="宋体" charset="-122"/>
              </a:rPr>
              <a:t>	解释所显示的数据类型只是</a:t>
            </a:r>
            <a:r>
              <a:rPr lang="en-US" altLang="zh-CN">
                <a:ea typeface="宋体" charset="-122"/>
              </a:rPr>
              <a:t>SQL SERVER 2005</a:t>
            </a:r>
            <a:r>
              <a:rPr lang="zh-CN" altLang="en-US">
                <a:ea typeface="宋体" charset="-122"/>
              </a:rPr>
              <a:t>中的一部分，且与标准</a:t>
            </a:r>
            <a:r>
              <a:rPr lang="en-US" altLang="zh-CN">
                <a:ea typeface="宋体" charset="-122"/>
              </a:rPr>
              <a:t>SQL</a:t>
            </a:r>
            <a:r>
              <a:rPr lang="zh-CN" altLang="en-US">
                <a:ea typeface="宋体" charset="-122"/>
              </a:rPr>
              <a:t>中的数据类型不完全相同，需要掌握的内容只红色填充的部分。</a:t>
            </a:r>
          </a:p>
          <a:p>
            <a:pPr eaLnBrk="1" hangingPunct="1"/>
            <a:endParaRPr lang="zh-CN" altLang="en-US">
              <a:ea typeface="宋体" charset="-122"/>
            </a:endParaRPr>
          </a:p>
          <a:p>
            <a:pPr eaLnBrk="1" hangingPunct="1"/>
            <a:r>
              <a:rPr lang="zh-CN" altLang="en-US" b="1">
                <a:ea typeface="宋体" charset="-122"/>
              </a:rPr>
              <a:t>参考资料：</a:t>
            </a:r>
          </a:p>
          <a:p>
            <a:pPr eaLnBrk="1" hangingPunct="1"/>
            <a:r>
              <a:rPr lang="zh-CN" altLang="en-US">
                <a:ea typeface="宋体" charset="-122"/>
              </a:rPr>
              <a:t>如果一个对象被定义为 </a:t>
            </a:r>
            <a:r>
              <a:rPr lang="en-US" altLang="zh-CN" b="1">
                <a:ea typeface="宋体" charset="-122"/>
              </a:rPr>
              <a:t>money</a:t>
            </a:r>
            <a:r>
              <a:rPr lang="zh-CN" altLang="en-US">
                <a:ea typeface="宋体" charset="-122"/>
              </a:rPr>
              <a:t>，则它最多可以包含 </a:t>
            </a:r>
            <a:r>
              <a:rPr lang="en-US" altLang="zh-CN">
                <a:ea typeface="宋体" charset="-122"/>
              </a:rPr>
              <a:t>19 </a:t>
            </a:r>
            <a:r>
              <a:rPr lang="zh-CN" altLang="en-US">
                <a:ea typeface="宋体" charset="-122"/>
              </a:rPr>
              <a:t>位数字，其中小数点后可以有 </a:t>
            </a:r>
            <a:r>
              <a:rPr lang="en-US" altLang="zh-CN">
                <a:ea typeface="宋体" charset="-122"/>
              </a:rPr>
              <a:t>4 </a:t>
            </a:r>
            <a:r>
              <a:rPr lang="zh-CN" altLang="en-US">
                <a:ea typeface="宋体" charset="-122"/>
              </a:rPr>
              <a:t>位数字。该对象使用 </a:t>
            </a:r>
            <a:r>
              <a:rPr lang="en-US" altLang="zh-CN">
                <a:ea typeface="宋体" charset="-122"/>
              </a:rPr>
              <a:t>8 </a:t>
            </a:r>
            <a:r>
              <a:rPr lang="zh-CN" altLang="en-US">
                <a:ea typeface="宋体" charset="-122"/>
              </a:rPr>
              <a:t>个字节存储数据。因此，</a:t>
            </a:r>
            <a:r>
              <a:rPr lang="en-US" altLang="zh-CN" b="1">
                <a:ea typeface="宋体" charset="-122"/>
              </a:rPr>
              <a:t>money</a:t>
            </a:r>
            <a:r>
              <a:rPr lang="en-US" altLang="zh-CN">
                <a:ea typeface="宋体" charset="-122"/>
              </a:rPr>
              <a:t> </a:t>
            </a:r>
            <a:r>
              <a:rPr lang="zh-CN" altLang="en-US">
                <a:ea typeface="宋体" charset="-122"/>
              </a:rPr>
              <a:t>数据类型的精度是 </a:t>
            </a:r>
            <a:r>
              <a:rPr lang="en-US" altLang="zh-CN">
                <a:ea typeface="宋体" charset="-122"/>
              </a:rPr>
              <a:t>19</a:t>
            </a:r>
            <a:r>
              <a:rPr lang="zh-CN" altLang="en-US">
                <a:ea typeface="宋体" charset="-122"/>
              </a:rPr>
              <a:t>，小数位数是 </a:t>
            </a:r>
            <a:r>
              <a:rPr lang="en-US" altLang="zh-CN">
                <a:ea typeface="宋体" charset="-122"/>
              </a:rPr>
              <a:t>4</a:t>
            </a:r>
            <a:r>
              <a:rPr lang="zh-CN" altLang="en-US">
                <a:ea typeface="宋体" charset="-122"/>
              </a:rPr>
              <a:t>，长度是 </a:t>
            </a:r>
            <a:r>
              <a:rPr lang="en-US" altLang="zh-CN">
                <a:ea typeface="宋体" charset="-122"/>
              </a:rPr>
              <a:t>8</a:t>
            </a:r>
            <a:r>
              <a:rPr lang="zh-CN" altLang="en-US">
                <a:ea typeface="宋体" charset="-122"/>
              </a:rPr>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FDF2D60A-09D0-431F-9BD8-36AA92C2A96C}" type="slidenum">
              <a:rPr lang="en-US" altLang="zh-CN" smtClean="0"/>
              <a:pPr eaLnBrk="1" hangingPunct="1">
                <a:spcBef>
                  <a:spcPct val="0"/>
                </a:spcBef>
              </a:pPr>
              <a:t>102</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p:spPr>
        <p:txBody>
          <a:bodyPr/>
          <a:lstStyle/>
          <a:p>
            <a:pPr eaLnBrk="1" hangingPunct="1"/>
            <a:r>
              <a:rPr lang="zh-CN" altLang="en-US" b="1">
                <a:ea typeface="宋体" charset="-122"/>
              </a:rPr>
              <a:t>教学批注：</a:t>
            </a:r>
          </a:p>
          <a:p>
            <a:pPr eaLnBrk="1" hangingPunct="1"/>
            <a:r>
              <a:rPr lang="zh-CN" altLang="en-US">
                <a:ea typeface="宋体" charset="-122"/>
              </a:rPr>
              <a:t>用户定义的数据类型放到后面编程部分再讲。</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8BF90899-0097-45EE-9FD8-73698F3532C8}" type="slidenum">
              <a:rPr lang="en-US" altLang="zh-CN" smtClean="0"/>
              <a:pPr eaLnBrk="1" hangingPunct="1">
                <a:spcBef>
                  <a:spcPct val="0"/>
                </a:spcBef>
              </a:pPr>
              <a:t>150</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p:spPr>
        <p:txBody>
          <a:bodyPr/>
          <a:lstStyle/>
          <a:p>
            <a:pPr eaLnBrk="1" hangingPunct="1"/>
            <a:r>
              <a:rPr lang="zh-CN" altLang="en-US" b="1">
                <a:ea typeface="宋体" charset="-122"/>
              </a:rPr>
              <a:t>注释</a:t>
            </a:r>
          </a:p>
          <a:p>
            <a:pPr eaLnBrk="1" hangingPunct="1"/>
            <a:r>
              <a:rPr lang="zh-CN" altLang="en-US">
                <a:ea typeface="宋体" charset="-122"/>
              </a:rPr>
              <a:t>由于 </a:t>
            </a:r>
            <a:r>
              <a:rPr lang="en-US" altLang="zh-CN">
                <a:ea typeface="宋体" charset="-122"/>
              </a:rPr>
              <a:t>@@FETCH_STATUS </a:t>
            </a:r>
            <a:r>
              <a:rPr lang="zh-CN" altLang="en-US">
                <a:ea typeface="宋体" charset="-122"/>
              </a:rPr>
              <a:t>对于在一个连接上的所有游标是全局性的，要小心使用 </a:t>
            </a:r>
            <a:r>
              <a:rPr lang="en-US" altLang="zh-CN">
                <a:ea typeface="宋体" charset="-122"/>
              </a:rPr>
              <a:t>@@FETCH_STATUS </a:t>
            </a:r>
            <a:r>
              <a:rPr lang="zh-CN" altLang="en-US">
                <a:ea typeface="宋体" charset="-122"/>
              </a:rPr>
              <a:t>。在执行一条 </a:t>
            </a:r>
            <a:r>
              <a:rPr lang="en-US" altLang="zh-CN">
                <a:ea typeface="宋体" charset="-122"/>
              </a:rPr>
              <a:t>FETCH </a:t>
            </a:r>
            <a:r>
              <a:rPr lang="zh-CN" altLang="en-US">
                <a:ea typeface="宋体" charset="-122"/>
              </a:rPr>
              <a:t>语句后，必须在对另一游标执行另一 </a:t>
            </a:r>
            <a:r>
              <a:rPr lang="en-US" altLang="zh-CN">
                <a:ea typeface="宋体" charset="-122"/>
              </a:rPr>
              <a:t>FETCH </a:t>
            </a:r>
            <a:r>
              <a:rPr lang="zh-CN" altLang="en-US">
                <a:ea typeface="宋体" charset="-122"/>
              </a:rPr>
              <a:t>语句前测试 </a:t>
            </a:r>
            <a:r>
              <a:rPr lang="en-US" altLang="zh-CN">
                <a:ea typeface="宋体" charset="-122"/>
              </a:rPr>
              <a:t>@@FETCH_STATUS </a:t>
            </a:r>
            <a:r>
              <a:rPr lang="zh-CN" altLang="en-US">
                <a:ea typeface="宋体" charset="-122"/>
              </a:rPr>
              <a:t>。在任何提取操作出现在此连接上前，</a:t>
            </a:r>
            <a:r>
              <a:rPr lang="en-US" altLang="zh-CN">
                <a:ea typeface="宋体" charset="-122"/>
              </a:rPr>
              <a:t>@@FETCH_STATUS </a:t>
            </a:r>
            <a:r>
              <a:rPr lang="zh-CN" altLang="en-US">
                <a:ea typeface="宋体" charset="-122"/>
              </a:rPr>
              <a:t>的值没有定义。</a:t>
            </a:r>
          </a:p>
          <a:p>
            <a:pPr eaLnBrk="1" hangingPunct="1"/>
            <a:r>
              <a:rPr lang="zh-CN" altLang="en-US">
                <a:ea typeface="宋体" charset="-122"/>
              </a:rPr>
              <a:t>例如，用户从一个游标执行一条 </a:t>
            </a:r>
            <a:r>
              <a:rPr lang="en-US" altLang="zh-CN">
                <a:ea typeface="宋体" charset="-122"/>
              </a:rPr>
              <a:t>FETCH </a:t>
            </a:r>
            <a:r>
              <a:rPr lang="zh-CN" altLang="en-US">
                <a:ea typeface="宋体" charset="-122"/>
              </a:rPr>
              <a:t>语句，然后调用一个存储过程，此存储过程打开并处理另一个游标的结果。当控制从被调用的存储过程返回后，</a:t>
            </a:r>
            <a:r>
              <a:rPr lang="en-US" altLang="zh-CN">
                <a:ea typeface="宋体" charset="-122"/>
              </a:rPr>
              <a:t>@@FETCH_STATUS </a:t>
            </a:r>
            <a:r>
              <a:rPr lang="zh-CN" altLang="en-US">
                <a:ea typeface="宋体" charset="-122"/>
              </a:rPr>
              <a:t>反映的是在存储过程中执行的最后的 </a:t>
            </a:r>
            <a:r>
              <a:rPr lang="en-US" altLang="zh-CN">
                <a:ea typeface="宋体" charset="-122"/>
              </a:rPr>
              <a:t>FETCH </a:t>
            </a:r>
            <a:r>
              <a:rPr lang="zh-CN" altLang="en-US">
                <a:ea typeface="宋体" charset="-122"/>
              </a:rPr>
              <a:t>语句的结果，而不是在存储过程被调用之前的 </a:t>
            </a:r>
            <a:r>
              <a:rPr lang="en-US" altLang="zh-CN">
                <a:ea typeface="宋体" charset="-122"/>
              </a:rPr>
              <a:t>FETCH </a:t>
            </a:r>
            <a:r>
              <a:rPr lang="zh-CN" altLang="en-US">
                <a:ea typeface="宋体" charset="-122"/>
              </a:rPr>
              <a:t>语句的结果。</a:t>
            </a:r>
            <a:endParaRPr lang="zh-CN" altLang="en-US" b="1">
              <a:ea typeface="宋体" charset="-122"/>
            </a:endParaRPr>
          </a:p>
          <a:p>
            <a:pPr eaLnBrk="1" hangingPunct="1"/>
            <a:r>
              <a:rPr lang="zh-CN" altLang="en-US" b="1">
                <a:ea typeface="宋体" charset="-122"/>
              </a:rPr>
              <a:t>示例</a:t>
            </a:r>
          </a:p>
          <a:p>
            <a:pPr eaLnBrk="1" hangingPunct="1"/>
            <a:r>
              <a:rPr lang="zh-CN" altLang="en-US">
                <a:ea typeface="宋体" charset="-122"/>
              </a:rPr>
              <a:t>下面的示例用 </a:t>
            </a:r>
            <a:r>
              <a:rPr lang="en-US" altLang="zh-CN">
                <a:ea typeface="宋体" charset="-122"/>
              </a:rPr>
              <a:t>@@FETCH_STATUS </a:t>
            </a:r>
            <a:r>
              <a:rPr lang="zh-CN" altLang="en-US">
                <a:ea typeface="宋体" charset="-122"/>
              </a:rPr>
              <a:t>控制在一个 </a:t>
            </a:r>
            <a:r>
              <a:rPr lang="en-US" altLang="zh-CN">
                <a:ea typeface="宋体" charset="-122"/>
              </a:rPr>
              <a:t>WHILE </a:t>
            </a:r>
            <a:r>
              <a:rPr lang="zh-CN" altLang="en-US">
                <a:ea typeface="宋体" charset="-122"/>
              </a:rPr>
              <a:t>循环中的游标活动。</a:t>
            </a:r>
          </a:p>
          <a:p>
            <a:pPr eaLnBrk="1" hangingPunct="1"/>
            <a:r>
              <a:rPr lang="en-US" altLang="zh-CN">
                <a:ea typeface="宋体" charset="-122"/>
              </a:rPr>
              <a:t>DECLARE Employee_Cursor CURSOR FOR SELECT LastName, FirstName FROM Northwind.dbo.Employees OPEN Employee_Cursor FETCH NEXT FROM Employee_Cursor WHILE @@FETCH_STATUS = 0 BEGIN FETCH NEXT FROM Employee_Cursor END CLOSE Employee_Cursor DEALLOCATE Employee_Cursor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a:t>
            </a:r>
            <a:r>
              <a:rPr lang="zh-CN" altLang="en-US" dirty="0"/>
              <a:t>年时序数据库忽然火了起来。开年</a:t>
            </a:r>
            <a:r>
              <a:rPr lang="en-US" altLang="zh-CN" dirty="0"/>
              <a:t>2</a:t>
            </a:r>
            <a:r>
              <a:rPr lang="zh-CN" altLang="en-US" dirty="0"/>
              <a:t>月</a:t>
            </a:r>
            <a:r>
              <a:rPr lang="en-US" altLang="zh-CN" dirty="0"/>
              <a:t>Facebook</a:t>
            </a:r>
            <a:r>
              <a:rPr lang="zh-CN" altLang="en-US" dirty="0"/>
              <a:t>开源了</a:t>
            </a:r>
            <a:r>
              <a:rPr lang="en-US" altLang="zh-CN" dirty="0" err="1"/>
              <a:t>beringei</a:t>
            </a:r>
            <a:r>
              <a:rPr lang="zh-CN" altLang="en-US" dirty="0"/>
              <a:t>时序数据库；到了</a:t>
            </a:r>
            <a:r>
              <a:rPr lang="en-US" altLang="zh-CN" dirty="0"/>
              <a:t>4</a:t>
            </a:r>
            <a:r>
              <a:rPr lang="zh-CN" altLang="en-US" dirty="0"/>
              <a:t>月基于</a:t>
            </a:r>
            <a:r>
              <a:rPr lang="en-US" altLang="zh-CN" dirty="0" err="1"/>
              <a:t>PostgreSQL</a:t>
            </a:r>
            <a:r>
              <a:rPr lang="zh-CN" altLang="en-US" dirty="0"/>
              <a:t>打造的时序数据库</a:t>
            </a:r>
            <a:r>
              <a:rPr lang="en-US" altLang="zh-CN" dirty="0" err="1"/>
              <a:t>TimeScaleDB</a:t>
            </a:r>
            <a:r>
              <a:rPr lang="zh-CN" altLang="en-US" dirty="0"/>
              <a:t>也开源了，而早在</a:t>
            </a:r>
            <a:r>
              <a:rPr lang="en-US" altLang="zh-CN" dirty="0"/>
              <a:t>2016</a:t>
            </a:r>
            <a:r>
              <a:rPr lang="zh-CN" altLang="en-US" dirty="0"/>
              <a:t>年</a:t>
            </a:r>
            <a:r>
              <a:rPr lang="en-US" altLang="zh-CN" dirty="0"/>
              <a:t>7</a:t>
            </a:r>
            <a:r>
              <a:rPr lang="zh-CN" altLang="en-US" dirty="0"/>
              <a:t>月，百度云在其天工物联网平台上发布了国内首个多租户的分布式时序数据库产品</a:t>
            </a:r>
            <a:r>
              <a:rPr lang="en-US" altLang="zh-CN" dirty="0"/>
              <a:t>TSDB</a:t>
            </a:r>
            <a:r>
              <a:rPr lang="zh-CN" altLang="en-US" dirty="0"/>
              <a:t>，成为支持其发展制造，交通，能源，智慧城市等产业领域的核心产品，同时也成为百度战略发展产业物联网的标志性事件。时序数据库作为物联网方向一个非常重要的服务，业界的频频发声，正说明各家企业已经迫不及待的拥抱物联网时代的到来。</a:t>
            </a:r>
          </a:p>
        </p:txBody>
      </p:sp>
      <p:sp>
        <p:nvSpPr>
          <p:cNvPr id="4" name="灯片编号占位符 3"/>
          <p:cNvSpPr>
            <a:spLocks noGrp="1"/>
          </p:cNvSpPr>
          <p:nvPr>
            <p:ph type="sldNum" sz="quarter" idx="10"/>
          </p:nvPr>
        </p:nvSpPr>
        <p:spPr/>
        <p:txBody>
          <a:bodyPr/>
          <a:lstStyle/>
          <a:p>
            <a:pPr>
              <a:defRPr/>
            </a:pPr>
            <a:fld id="{501E7AB4-7A77-4411-97B6-AC8E293AF075}" type="slidenum">
              <a:rPr lang="en-US" altLang="zh-CN" smtClean="0"/>
              <a:pPr>
                <a:defRPr/>
              </a:pPr>
              <a:t>18</a:t>
            </a:fld>
            <a:endParaRPr lang="en-US" altLang="zh-CN"/>
          </a:p>
        </p:txBody>
      </p:sp>
    </p:spTree>
    <p:extLst>
      <p:ext uri="{BB962C8B-B14F-4D97-AF65-F5344CB8AC3E}">
        <p14:creationId xmlns:p14="http://schemas.microsoft.com/office/powerpoint/2010/main" val="196207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a:ln/>
        </p:spPr>
      </p:sp>
      <p:sp>
        <p:nvSpPr>
          <p:cNvPr id="235523" name="备注占位符 2"/>
          <p:cNvSpPr>
            <a:spLocks noGrp="1"/>
          </p:cNvSpPr>
          <p:nvPr>
            <p:ph type="body" idx="1"/>
          </p:nvPr>
        </p:nvSpPr>
        <p:spPr>
          <a:noFill/>
        </p:spPr>
        <p:txBody>
          <a:bodyPr/>
          <a:lstStyle/>
          <a:p>
            <a:r>
              <a:rPr lang="en-US" altLang="zh-CN">
                <a:ea typeface="宋体" charset="-122"/>
              </a:rPr>
              <a:t>2012</a:t>
            </a:r>
            <a:r>
              <a:rPr lang="zh-CN" altLang="en-US">
                <a:ea typeface="宋体" charset="-122"/>
              </a:rPr>
              <a:t>版本：</a:t>
            </a:r>
            <a:endParaRPr lang="en-US" altLang="zh-CN">
              <a:ea typeface="宋体" charset="-122"/>
            </a:endParaRPr>
          </a:p>
          <a:p>
            <a:r>
              <a:rPr lang="en-US" altLang="zh-CN">
                <a:ea typeface="宋体" charset="-122"/>
              </a:rPr>
              <a:t>Enterprise</a:t>
            </a:r>
          </a:p>
          <a:p>
            <a:r>
              <a:rPr lang="zh-CN" altLang="en-US">
                <a:ea typeface="宋体" charset="-122"/>
              </a:rPr>
              <a:t>商业智能</a:t>
            </a:r>
          </a:p>
          <a:p>
            <a:r>
              <a:rPr lang="en-US" altLang="zh-CN">
                <a:ea typeface="宋体" charset="-122"/>
              </a:rPr>
              <a:t>Standard</a:t>
            </a:r>
          </a:p>
          <a:p>
            <a:r>
              <a:rPr lang="en-US" altLang="zh-CN">
                <a:ea typeface="宋体" charset="-122"/>
              </a:rPr>
              <a:t>Web</a:t>
            </a:r>
          </a:p>
          <a:p>
            <a:r>
              <a:rPr lang="en-US" altLang="zh-CN">
                <a:ea typeface="宋体" charset="-122"/>
              </a:rPr>
              <a:t>Express with Advanced Services</a:t>
            </a:r>
          </a:p>
          <a:p>
            <a:r>
              <a:rPr lang="en-US" altLang="zh-CN">
                <a:ea typeface="宋体" charset="-122"/>
              </a:rPr>
              <a:t>Express with Tools</a:t>
            </a:r>
          </a:p>
          <a:p>
            <a:r>
              <a:rPr lang="en-US" altLang="zh-CN">
                <a:ea typeface="宋体" charset="-122"/>
              </a:rPr>
              <a:t>Express</a:t>
            </a:r>
          </a:p>
          <a:p>
            <a:endParaRPr lang="zh-CN" altLang="en-US">
              <a:ea typeface="宋体" charset="-122"/>
            </a:endParaRPr>
          </a:p>
        </p:txBody>
      </p:sp>
      <p:sp>
        <p:nvSpPr>
          <p:cNvPr id="235524"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76D86E8F-4CA8-4E27-9D7B-19295F427417}" type="slidenum">
              <a:rPr lang="en-US" altLang="zh-CN" smtClean="0"/>
              <a:pPr eaLnBrk="1" hangingPunct="1">
                <a:spcBef>
                  <a:spcPct val="0"/>
                </a:spcBef>
              </a:pPr>
              <a:t>24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9886AF3F-C333-44A4-8B38-20588DC7C2BD}" type="slidenum">
              <a:rPr lang="en-US" altLang="zh-CN" smtClean="0"/>
              <a:pPr eaLnBrk="1" hangingPunct="1">
                <a:spcBef>
                  <a:spcPct val="0"/>
                </a:spcBef>
              </a:pPr>
              <a:t>25</a:t>
            </a:fld>
            <a:endParaRPr lang="en-US" altLang="zh-CN"/>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p:spPr>
        <p:txBody>
          <a:bodyPr/>
          <a:lstStyle/>
          <a:p>
            <a:pPr eaLnBrk="1" hangingPunct="1">
              <a:lnSpc>
                <a:spcPct val="80000"/>
              </a:lnSpc>
            </a:pPr>
            <a:r>
              <a:rPr lang="en-US" altLang="zh-CN" sz="800">
                <a:ea typeface="宋体" charset="-122"/>
              </a:rPr>
              <a:t>SQL Server </a:t>
            </a:r>
            <a:r>
              <a:rPr lang="zh-CN" altLang="en-US" sz="800">
                <a:ea typeface="宋体" charset="-122"/>
              </a:rPr>
              <a:t>数据平台包括以下工具：</a:t>
            </a:r>
          </a:p>
          <a:p>
            <a:pPr eaLnBrk="1" hangingPunct="1">
              <a:lnSpc>
                <a:spcPct val="80000"/>
              </a:lnSpc>
            </a:pPr>
            <a:r>
              <a:rPr lang="zh-CN" altLang="en-US" sz="800">
                <a:ea typeface="宋体" charset="-122"/>
              </a:rPr>
              <a:t>“</a:t>
            </a:r>
            <a:r>
              <a:rPr lang="zh-CN" altLang="en-US" sz="800" b="1">
                <a:ea typeface="宋体" charset="-122"/>
              </a:rPr>
              <a:t>关系型数据库。</a:t>
            </a:r>
            <a:r>
              <a:rPr lang="zh-CN" altLang="en-US" sz="800">
                <a:ea typeface="宋体" charset="-122"/>
              </a:rPr>
              <a:t> 一种更加安全可靠、可伸缩更强且具有高可用性的关系型数据库引擎，性能得到了提高且支持结构化和非结构化 </a:t>
            </a:r>
            <a:r>
              <a:rPr lang="en-US" altLang="zh-CN" sz="800">
                <a:ea typeface="宋体" charset="-122"/>
              </a:rPr>
              <a:t>(XML) </a:t>
            </a:r>
            <a:r>
              <a:rPr lang="zh-CN" altLang="en-US" sz="800">
                <a:ea typeface="宋体" charset="-122"/>
              </a:rPr>
              <a:t>数据。</a:t>
            </a:r>
          </a:p>
          <a:p>
            <a:pPr eaLnBrk="1" hangingPunct="1">
              <a:lnSpc>
                <a:spcPct val="80000"/>
              </a:lnSpc>
            </a:pPr>
            <a:r>
              <a:rPr lang="zh-CN" altLang="en-US" sz="800">
                <a:ea typeface="宋体" charset="-122"/>
              </a:rPr>
              <a:t>“</a:t>
            </a:r>
            <a:r>
              <a:rPr lang="zh-CN" altLang="en-US" sz="800" b="1">
                <a:ea typeface="宋体" charset="-122"/>
              </a:rPr>
              <a:t>复制服务。</a:t>
            </a:r>
            <a:r>
              <a:rPr lang="zh-CN" altLang="en-US" sz="800">
                <a:ea typeface="宋体" charset="-122"/>
              </a:rPr>
              <a:t> 数据复制可用于数据分发或移动数据处理应用程序、系统高可用性、企业报表解决方案的后备数据可伸缩并发性、与异构系统（包括已有的 </a:t>
            </a:r>
            <a:r>
              <a:rPr lang="en-US" altLang="zh-CN" sz="800">
                <a:ea typeface="宋体" charset="-122"/>
              </a:rPr>
              <a:t>Oracle </a:t>
            </a:r>
            <a:r>
              <a:rPr lang="zh-CN" altLang="en-US" sz="800">
                <a:ea typeface="宋体" charset="-122"/>
              </a:rPr>
              <a:t>数据库）的集成等。”</a:t>
            </a:r>
            <a:r>
              <a:rPr lang="zh-CN" altLang="en-US" sz="800" b="1">
                <a:ea typeface="宋体" charset="-122"/>
                <a:hlinkClick r:id="rId3"/>
              </a:rPr>
              <a:t>通知服务。</a:t>
            </a:r>
            <a:r>
              <a:rPr lang="zh-CN" altLang="en-US" sz="800">
                <a:ea typeface="宋体" charset="-122"/>
              </a:rPr>
              <a:t> 用于开发和部署可伸缩应用程序的先进的通知功能能够向不同的连接和移动设备发布个性化的、及时的信息更新。“</a:t>
            </a:r>
            <a:r>
              <a:rPr lang="zh-CN" altLang="en-US" sz="800" b="1">
                <a:ea typeface="宋体" charset="-122"/>
                <a:hlinkClick r:id="rId4"/>
              </a:rPr>
              <a:t>集成服务。</a:t>
            </a:r>
            <a:r>
              <a:rPr lang="zh-CN" altLang="en-US" sz="800">
                <a:ea typeface="宋体" charset="-122"/>
              </a:rPr>
              <a:t> 用于数据仓库和企业范围内数据集成的数据提取、转换和加载 </a:t>
            </a:r>
            <a:r>
              <a:rPr lang="en-US" altLang="zh-CN" sz="800">
                <a:ea typeface="宋体" charset="-122"/>
              </a:rPr>
              <a:t>(ETL) </a:t>
            </a:r>
            <a:r>
              <a:rPr lang="zh-CN" altLang="en-US" sz="800">
                <a:ea typeface="宋体" charset="-122"/>
              </a:rPr>
              <a:t>功能。</a:t>
            </a:r>
          </a:p>
          <a:p>
            <a:pPr eaLnBrk="1" hangingPunct="1">
              <a:lnSpc>
                <a:spcPct val="80000"/>
              </a:lnSpc>
            </a:pPr>
            <a:r>
              <a:rPr lang="zh-CN" altLang="en-US" sz="800">
                <a:ea typeface="宋体" charset="-122"/>
              </a:rPr>
              <a:t>“</a:t>
            </a:r>
            <a:r>
              <a:rPr lang="zh-CN" altLang="en-US" sz="800" b="1">
                <a:ea typeface="宋体" charset="-122"/>
                <a:hlinkClick r:id="rId5"/>
              </a:rPr>
              <a:t>分析服务。</a:t>
            </a:r>
            <a:r>
              <a:rPr lang="zh-CN" altLang="en-US" sz="800">
                <a:ea typeface="宋体" charset="-122"/>
              </a:rPr>
              <a:t> 联机分析处理 </a:t>
            </a:r>
            <a:r>
              <a:rPr lang="en-US" altLang="zh-CN" sz="800">
                <a:ea typeface="宋体" charset="-122"/>
              </a:rPr>
              <a:t>(OLAP) </a:t>
            </a:r>
            <a:r>
              <a:rPr lang="zh-CN" altLang="en-US" sz="800">
                <a:ea typeface="宋体" charset="-122"/>
              </a:rPr>
              <a:t>功能可用于对使用多维存储的大量和复杂的数据集进行快速高级分析。</a:t>
            </a:r>
          </a:p>
          <a:p>
            <a:pPr eaLnBrk="1" hangingPunct="1">
              <a:lnSpc>
                <a:spcPct val="80000"/>
              </a:lnSpc>
            </a:pPr>
            <a:r>
              <a:rPr lang="zh-CN" altLang="en-US" sz="800">
                <a:ea typeface="宋体" charset="-122"/>
              </a:rPr>
              <a:t>“</a:t>
            </a:r>
            <a:r>
              <a:rPr lang="zh-CN" altLang="en-US" sz="800" b="1">
                <a:ea typeface="宋体" charset="-122"/>
                <a:hlinkClick r:id="rId6"/>
              </a:rPr>
              <a:t>报表服务。</a:t>
            </a:r>
            <a:r>
              <a:rPr lang="zh-CN" altLang="en-US" sz="800">
                <a:ea typeface="宋体" charset="-122"/>
              </a:rPr>
              <a:t> 全面的报表解决方案，可创建、管理和发布传统的、可打印的报表和交互的、基于 </a:t>
            </a:r>
            <a:r>
              <a:rPr lang="en-US" altLang="zh-CN" sz="800">
                <a:ea typeface="宋体" charset="-122"/>
              </a:rPr>
              <a:t>Web </a:t>
            </a:r>
            <a:r>
              <a:rPr lang="zh-CN" altLang="en-US" sz="800">
                <a:ea typeface="宋体" charset="-122"/>
              </a:rPr>
              <a:t>的报表。</a:t>
            </a:r>
          </a:p>
          <a:p>
            <a:pPr eaLnBrk="1" hangingPunct="1">
              <a:lnSpc>
                <a:spcPct val="80000"/>
              </a:lnSpc>
            </a:pPr>
            <a:r>
              <a:rPr lang="zh-CN" altLang="en-US" sz="800">
                <a:ea typeface="宋体" charset="-122"/>
              </a:rPr>
              <a:t>“</a:t>
            </a:r>
            <a:r>
              <a:rPr lang="zh-CN" altLang="en-US" sz="800" b="1">
                <a:ea typeface="宋体" charset="-122"/>
              </a:rPr>
              <a:t>管理工具。</a:t>
            </a:r>
            <a:r>
              <a:rPr lang="zh-CN" altLang="en-US" sz="800">
                <a:ea typeface="宋体" charset="-122"/>
              </a:rPr>
              <a:t> </a:t>
            </a:r>
            <a:r>
              <a:rPr lang="en-US" altLang="zh-CN" sz="800">
                <a:ea typeface="宋体" charset="-122"/>
              </a:rPr>
              <a:t>SQL Server </a:t>
            </a:r>
            <a:r>
              <a:rPr lang="zh-CN" altLang="en-US" sz="800">
                <a:ea typeface="宋体" charset="-122"/>
              </a:rPr>
              <a:t>包含的集成管理工具可用于高级数据库管理和优化，它也与其他工具，如 </a:t>
            </a:r>
            <a:r>
              <a:rPr lang="en-US" altLang="zh-CN" sz="800">
                <a:ea typeface="宋体" charset="-122"/>
              </a:rPr>
              <a:t>Microsoft Operations Manager (MOM) </a:t>
            </a:r>
            <a:r>
              <a:rPr lang="zh-CN" altLang="en-US" sz="800">
                <a:ea typeface="宋体" charset="-122"/>
              </a:rPr>
              <a:t>和 </a:t>
            </a:r>
            <a:r>
              <a:rPr lang="en-US" altLang="zh-CN" sz="800">
                <a:ea typeface="宋体" charset="-122"/>
              </a:rPr>
              <a:t>Microsoft Systems Management Server (SMS) </a:t>
            </a:r>
            <a:r>
              <a:rPr lang="zh-CN" altLang="en-US" sz="800">
                <a:ea typeface="宋体" charset="-122"/>
              </a:rPr>
              <a:t>紧密集成在一起。标准数据访问协议大大减少了 </a:t>
            </a:r>
            <a:r>
              <a:rPr lang="en-US" altLang="zh-CN" sz="800">
                <a:ea typeface="宋体" charset="-122"/>
              </a:rPr>
              <a:t>SQL Server </a:t>
            </a:r>
            <a:r>
              <a:rPr lang="zh-CN" altLang="en-US" sz="800">
                <a:ea typeface="宋体" charset="-122"/>
              </a:rPr>
              <a:t>和现有系统间数据集成所花的时间。此外，构建于 </a:t>
            </a:r>
            <a:r>
              <a:rPr lang="en-US" altLang="zh-CN" sz="800">
                <a:ea typeface="宋体" charset="-122"/>
              </a:rPr>
              <a:t>SQL Server </a:t>
            </a:r>
            <a:r>
              <a:rPr lang="zh-CN" altLang="en-US" sz="800">
                <a:ea typeface="宋体" charset="-122"/>
              </a:rPr>
              <a:t>内的本机 </a:t>
            </a:r>
            <a:r>
              <a:rPr lang="en-US" altLang="zh-CN" sz="800">
                <a:ea typeface="宋体" charset="-122"/>
              </a:rPr>
              <a:t>Web service </a:t>
            </a:r>
            <a:r>
              <a:rPr lang="zh-CN" altLang="en-US" sz="800">
                <a:ea typeface="宋体" charset="-122"/>
              </a:rPr>
              <a:t>支持确保了和其他应用程序及平台的互操作能力。</a:t>
            </a:r>
          </a:p>
          <a:p>
            <a:pPr eaLnBrk="1" hangingPunct="1">
              <a:lnSpc>
                <a:spcPct val="80000"/>
              </a:lnSpc>
            </a:pPr>
            <a:r>
              <a:rPr lang="en-US" altLang="zh-CN" sz="800">
                <a:ea typeface="宋体" charset="-122"/>
              </a:rPr>
              <a:t>"</a:t>
            </a:r>
            <a:r>
              <a:rPr lang="zh-CN" altLang="en-US" sz="800" b="1">
                <a:ea typeface="宋体" charset="-122"/>
              </a:rPr>
              <a:t>开发工具。</a:t>
            </a:r>
            <a:r>
              <a:rPr lang="zh-CN" altLang="en-US" sz="800">
                <a:ea typeface="宋体" charset="-122"/>
              </a:rPr>
              <a:t> </a:t>
            </a:r>
            <a:r>
              <a:rPr lang="en-US" altLang="zh-CN" sz="800">
                <a:ea typeface="宋体" charset="-122"/>
              </a:rPr>
              <a:t>SQL Server </a:t>
            </a:r>
            <a:r>
              <a:rPr lang="zh-CN" altLang="en-US" sz="800">
                <a:ea typeface="宋体" charset="-122"/>
              </a:rPr>
              <a:t>为数据库引擎、数据抽取、转换和装载 </a:t>
            </a:r>
            <a:r>
              <a:rPr lang="en-US" altLang="zh-CN" sz="800">
                <a:ea typeface="宋体" charset="-122"/>
              </a:rPr>
              <a:t>(ETL)</a:t>
            </a:r>
            <a:r>
              <a:rPr lang="zh-CN" altLang="en-US" sz="800">
                <a:ea typeface="宋体" charset="-122"/>
              </a:rPr>
              <a:t>、数据挖掘、</a:t>
            </a:r>
            <a:r>
              <a:rPr lang="en-US" altLang="zh-CN" sz="800">
                <a:ea typeface="宋体" charset="-122"/>
              </a:rPr>
              <a:t>OLAP </a:t>
            </a:r>
            <a:r>
              <a:rPr lang="zh-CN" altLang="en-US" sz="800">
                <a:ea typeface="宋体" charset="-122"/>
              </a:rPr>
              <a:t>和报表提供了和 </a:t>
            </a:r>
            <a:r>
              <a:rPr lang="en-US" altLang="zh-CN" sz="800">
                <a:ea typeface="宋体" charset="-122"/>
              </a:rPr>
              <a:t>Microsoft Visual Studio </a:t>
            </a:r>
            <a:r>
              <a:rPr lang="zh-CN" altLang="en-US" sz="800">
                <a:ea typeface="宋体" charset="-122"/>
              </a:rPr>
              <a:t>相集成的开发工具，以实现端到端的应用程序开发能力。</a:t>
            </a:r>
            <a:r>
              <a:rPr lang="en-US" altLang="zh-CN" sz="800">
                <a:ea typeface="宋体" charset="-122"/>
              </a:rPr>
              <a:t>SQL Server </a:t>
            </a:r>
            <a:r>
              <a:rPr lang="zh-CN" altLang="en-US" sz="800">
                <a:ea typeface="宋体" charset="-122"/>
              </a:rPr>
              <a:t>中每个主要的子系统都有自己的对象模型和应用程序接口 </a:t>
            </a:r>
            <a:r>
              <a:rPr lang="en-US" altLang="zh-CN" sz="800">
                <a:ea typeface="宋体" charset="-122"/>
              </a:rPr>
              <a:t>(API)</a:t>
            </a:r>
            <a:r>
              <a:rPr lang="zh-CN" altLang="en-US" sz="800">
                <a:ea typeface="宋体" charset="-122"/>
              </a:rPr>
              <a:t>，能够将数据系统扩展到任何独特的商业环境中。</a:t>
            </a:r>
            <a:r>
              <a:rPr lang="en-US" altLang="zh-CN" sz="800">
                <a:ea typeface="宋体" charset="-122"/>
              </a:rPr>
              <a:t>SQL Server 2005 </a:t>
            </a:r>
            <a:r>
              <a:rPr lang="zh-CN" altLang="en-US" sz="800">
                <a:ea typeface="宋体" charset="-122"/>
              </a:rPr>
              <a:t>数据平台为各种规模的组织提供了以下好处：</a:t>
            </a:r>
          </a:p>
          <a:p>
            <a:pPr eaLnBrk="1" hangingPunct="1">
              <a:lnSpc>
                <a:spcPct val="80000"/>
              </a:lnSpc>
            </a:pPr>
            <a:r>
              <a:rPr lang="zh-CN" altLang="en-US" sz="800">
                <a:ea typeface="宋体" charset="-122"/>
              </a:rPr>
              <a:t>“</a:t>
            </a:r>
            <a:r>
              <a:rPr lang="zh-CN" altLang="en-US" sz="800" b="1">
                <a:ea typeface="宋体" charset="-122"/>
              </a:rPr>
              <a:t>充分利用数据资产。</a:t>
            </a:r>
            <a:r>
              <a:rPr lang="zh-CN" altLang="en-US" sz="800">
                <a:ea typeface="宋体" charset="-122"/>
              </a:rPr>
              <a:t> 除了为业务线和分析应用程序提供一个安全可靠的数据库之外，</a:t>
            </a:r>
            <a:r>
              <a:rPr lang="en-US" altLang="zh-CN" sz="800">
                <a:ea typeface="宋体" charset="-122"/>
              </a:rPr>
              <a:t>SQL Server 2005 </a:t>
            </a:r>
            <a:r>
              <a:rPr lang="zh-CN" altLang="en-US" sz="800">
                <a:ea typeface="宋体" charset="-122"/>
              </a:rPr>
              <a:t>也使用户能够通过嵌入的功能（如报表、分析和数据挖掘等）从他们的数据中得到更多的价值。您可以充分利用其强大功能性和灵活性将数据传递到组织的每个角落，而成本仅为其他一些系统的一部分。”</a:t>
            </a:r>
            <a:r>
              <a:rPr lang="zh-CN" altLang="en-US" sz="800" b="1">
                <a:ea typeface="宋体" charset="-122"/>
              </a:rPr>
              <a:t>提高生产效率。</a:t>
            </a:r>
            <a:r>
              <a:rPr lang="zh-CN" altLang="en-US" sz="800">
                <a:ea typeface="宋体" charset="-122"/>
              </a:rPr>
              <a:t> 通过全面的 </a:t>
            </a:r>
            <a:r>
              <a:rPr lang="en-US" altLang="zh-CN" sz="800">
                <a:ea typeface="宋体" charset="-122"/>
              </a:rPr>
              <a:t>BI </a:t>
            </a:r>
            <a:r>
              <a:rPr lang="zh-CN" altLang="en-US" sz="800">
                <a:ea typeface="宋体" charset="-122"/>
              </a:rPr>
              <a:t>功能以及熟悉的 </a:t>
            </a:r>
            <a:r>
              <a:rPr lang="en-US" altLang="zh-CN" sz="800">
                <a:ea typeface="宋体" charset="-122"/>
              </a:rPr>
              <a:t>Microsoft Office </a:t>
            </a:r>
            <a:r>
              <a:rPr lang="zh-CN" altLang="en-US" sz="800">
                <a:ea typeface="宋体" charset="-122"/>
              </a:rPr>
              <a:t>系统之类的工具集成，</a:t>
            </a:r>
            <a:r>
              <a:rPr lang="en-US" altLang="zh-CN" sz="800">
                <a:ea typeface="宋体" charset="-122"/>
              </a:rPr>
              <a:t>SQL Server 2005 </a:t>
            </a:r>
            <a:r>
              <a:rPr lang="zh-CN" altLang="en-US" sz="800">
                <a:ea typeface="宋体" charset="-122"/>
              </a:rPr>
              <a:t>为组织内信息工作者提供关键的、及时的业务信息以满足他们特定的需要。</a:t>
            </a:r>
            <a:r>
              <a:rPr lang="en-US" altLang="zh-CN" sz="800">
                <a:ea typeface="宋体" charset="-122"/>
              </a:rPr>
              <a:t>SQL Server 2005 </a:t>
            </a:r>
            <a:r>
              <a:rPr lang="zh-CN" altLang="en-US" sz="800">
                <a:ea typeface="宋体" charset="-122"/>
              </a:rPr>
              <a:t>的目标是将 </a:t>
            </a:r>
            <a:r>
              <a:rPr lang="en-US" altLang="zh-CN" sz="800">
                <a:ea typeface="宋体" charset="-122"/>
              </a:rPr>
              <a:t>BI </a:t>
            </a:r>
            <a:r>
              <a:rPr lang="zh-CN" altLang="en-US" sz="800">
                <a:ea typeface="宋体" charset="-122"/>
              </a:rPr>
              <a:t>扩展到组织内的所有用户，并且最终帮助组织内所有级别的用户能够基于他们最有价值的资产</a:t>
            </a:r>
            <a:r>
              <a:rPr lang="en-US" altLang="zh-CN" sz="800">
                <a:ea typeface="宋体" charset="-122"/>
              </a:rPr>
              <a:t>—</a:t>
            </a:r>
            <a:r>
              <a:rPr lang="zh-CN" altLang="en-US" sz="800">
                <a:ea typeface="宋体" charset="-122"/>
              </a:rPr>
              <a:t>数据来做出更好的业务决策。</a:t>
            </a:r>
          </a:p>
          <a:p>
            <a:pPr eaLnBrk="1" hangingPunct="1">
              <a:lnSpc>
                <a:spcPct val="80000"/>
              </a:lnSpc>
            </a:pPr>
            <a:r>
              <a:rPr lang="zh-CN" altLang="en-US" sz="800">
                <a:ea typeface="宋体" charset="-122"/>
              </a:rPr>
              <a:t>“</a:t>
            </a:r>
            <a:r>
              <a:rPr lang="zh-CN" altLang="en-US" sz="800" b="1">
                <a:ea typeface="宋体" charset="-122"/>
              </a:rPr>
              <a:t>减少 </a:t>
            </a:r>
            <a:r>
              <a:rPr lang="en-US" altLang="zh-CN" sz="800" b="1">
                <a:ea typeface="宋体" charset="-122"/>
              </a:rPr>
              <a:t>IT </a:t>
            </a:r>
            <a:r>
              <a:rPr lang="zh-CN" altLang="en-US" sz="800" b="1">
                <a:ea typeface="宋体" charset="-122"/>
              </a:rPr>
              <a:t>复杂性。</a:t>
            </a:r>
            <a:r>
              <a:rPr lang="zh-CN" altLang="en-US" sz="800">
                <a:ea typeface="宋体" charset="-122"/>
              </a:rPr>
              <a:t> </a:t>
            </a:r>
            <a:r>
              <a:rPr lang="en-US" altLang="zh-CN" sz="800">
                <a:ea typeface="宋体" charset="-122"/>
              </a:rPr>
              <a:t>SQL Server 2005 </a:t>
            </a:r>
            <a:r>
              <a:rPr lang="zh-CN" altLang="en-US" sz="800">
                <a:ea typeface="宋体" charset="-122"/>
              </a:rPr>
              <a:t>简化了开发、部署和管理业务线和分析应用程序的复杂度，它为开发人员提供了一个灵活的开发环境，为数据库管理人员提供了集成的自动管理工具。</a:t>
            </a:r>
          </a:p>
          <a:p>
            <a:pPr eaLnBrk="1" hangingPunct="1">
              <a:lnSpc>
                <a:spcPct val="80000"/>
              </a:lnSpc>
            </a:pPr>
            <a:r>
              <a:rPr lang="en-US" altLang="zh-CN" sz="800">
                <a:ea typeface="宋体" charset="-122"/>
              </a:rPr>
              <a:t>"</a:t>
            </a:r>
            <a:r>
              <a:rPr lang="zh-CN" altLang="en-US" sz="800" b="1">
                <a:ea typeface="宋体" charset="-122"/>
              </a:rPr>
              <a:t>降低总体拥有成本 </a:t>
            </a:r>
            <a:r>
              <a:rPr lang="en-US" altLang="zh-CN" sz="800" b="1">
                <a:ea typeface="宋体" charset="-122"/>
              </a:rPr>
              <a:t>(TCO)</a:t>
            </a:r>
            <a:r>
              <a:rPr lang="zh-CN" altLang="en-US" sz="800" b="1">
                <a:ea typeface="宋体" charset="-122"/>
              </a:rPr>
              <a:t>。</a:t>
            </a:r>
            <a:r>
              <a:rPr lang="zh-CN" altLang="en-US" sz="800">
                <a:ea typeface="宋体" charset="-122"/>
              </a:rPr>
              <a:t> </a:t>
            </a:r>
            <a:r>
              <a:rPr lang="en-US" altLang="zh-CN" sz="800">
                <a:ea typeface="宋体" charset="-122"/>
              </a:rPr>
              <a:t>SQL Server 2005 </a:t>
            </a:r>
            <a:r>
              <a:rPr lang="zh-CN" altLang="en-US" sz="800">
                <a:ea typeface="宋体" charset="-122"/>
              </a:rPr>
              <a:t>中集成的方法和对产品易用性和部署上的关注提供了行业上最低的规划、实现和维护成本，使数据库投资能快速得到回报。</a:t>
            </a:r>
            <a:r>
              <a:rPr lang="en-US" altLang="zh-CN" sz="800">
                <a:ea typeface="宋体" charset="-122"/>
              </a:rPr>
              <a:t>SQL Server 2005 </a:t>
            </a:r>
            <a:r>
              <a:rPr lang="zh-CN" altLang="en-US" sz="800">
                <a:ea typeface="宋体" charset="-122"/>
              </a:rPr>
              <a:t>为您的组织提供值得信赖的技术和功能。</a:t>
            </a:r>
            <a:r>
              <a:rPr lang="en-US" altLang="zh-CN" sz="800">
                <a:ea typeface="宋体" charset="-122"/>
              </a:rPr>
              <a:t>SQL Server 2005 </a:t>
            </a:r>
            <a:r>
              <a:rPr lang="zh-CN" altLang="en-US" sz="800">
                <a:ea typeface="宋体" charset="-122"/>
              </a:rPr>
              <a:t>在企业数据管理、开发者效率和 </a:t>
            </a:r>
            <a:r>
              <a:rPr lang="en-US" altLang="zh-CN" sz="800">
                <a:ea typeface="宋体" charset="-122"/>
              </a:rPr>
              <a:t>BI </a:t>
            </a:r>
            <a:r>
              <a:rPr lang="zh-CN" altLang="en-US" sz="800">
                <a:ea typeface="宋体" charset="-122"/>
              </a:rPr>
              <a:t>等主要领域取得了显著进步，表明向 </a:t>
            </a:r>
            <a:r>
              <a:rPr lang="en-US" altLang="zh-CN" sz="800">
                <a:ea typeface="宋体" charset="-122"/>
              </a:rPr>
              <a:t>SQL Server 2005 </a:t>
            </a:r>
            <a:r>
              <a:rPr lang="zh-CN" altLang="en-US" sz="800">
                <a:ea typeface="宋体" charset="-122"/>
              </a:rPr>
              <a:t>升级或迁移具有显而易见的好处。</a:t>
            </a:r>
          </a:p>
          <a:p>
            <a:pPr eaLnBrk="1" hangingPunct="1">
              <a:lnSpc>
                <a:spcPct val="80000"/>
              </a:lnSpc>
            </a:pPr>
            <a:r>
              <a:rPr lang="en-US" altLang="zh-CN" sz="800">
                <a:ea typeface="宋体" charset="-122"/>
              </a:rPr>
              <a:t>SQL Server 2005 </a:t>
            </a:r>
            <a:r>
              <a:rPr lang="zh-CN" altLang="en-US" sz="800">
                <a:ea typeface="宋体" charset="-122"/>
              </a:rPr>
              <a:t>所具有的潜力可使您将自己的业务提升到一个新高度－建议您为自己大胆尝试。</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CB436A76-A723-4C52-8E48-8DFA1B5A8E50}" type="slidenum">
              <a:rPr lang="en-US" altLang="zh-CN" smtClean="0"/>
              <a:pPr eaLnBrk="1" hangingPunct="1">
                <a:spcBef>
                  <a:spcPct val="0"/>
                </a:spcBef>
              </a:pPr>
              <a:t>40</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p:spPr>
        <p:txBody>
          <a:bodyPr/>
          <a:lstStyle/>
          <a:p>
            <a:pPr eaLnBrk="1" hangingPunct="1"/>
            <a:r>
              <a:rPr lang="zh-CN" altLang="en-US">
                <a:ea typeface="宋体" charset="-122"/>
              </a:rPr>
              <a:t>用户通过 </a:t>
            </a:r>
            <a:r>
              <a:rPr lang="en-US" altLang="zh-CN">
                <a:ea typeface="宋体" charset="-122"/>
              </a:rPr>
              <a:t>Microsoft Windows </a:t>
            </a:r>
            <a:r>
              <a:rPr lang="zh-CN" altLang="en-US">
                <a:ea typeface="宋体" charset="-122"/>
              </a:rPr>
              <a:t>用户帐户连接时，</a:t>
            </a:r>
            <a:r>
              <a:rPr lang="en-US" altLang="zh-CN">
                <a:ea typeface="宋体" charset="-122"/>
              </a:rPr>
              <a:t>SQL Server </a:t>
            </a:r>
            <a:r>
              <a:rPr lang="zh-CN" altLang="en-US">
                <a:ea typeface="宋体" charset="-122"/>
              </a:rPr>
              <a:t>使用 </a:t>
            </a:r>
            <a:r>
              <a:rPr lang="en-US" altLang="zh-CN">
                <a:ea typeface="宋体" charset="-122"/>
              </a:rPr>
              <a:t>Windows </a:t>
            </a:r>
            <a:r>
              <a:rPr lang="zh-CN" altLang="en-US">
                <a:ea typeface="宋体" charset="-122"/>
              </a:rPr>
              <a:t>操作系统中的信息验证帐户名和密码。这是默认的身份验证模式，比混合模式安全得多。</a:t>
            </a:r>
            <a:r>
              <a:rPr lang="en-US" altLang="zh-CN">
                <a:ea typeface="宋体" charset="-122"/>
              </a:rPr>
              <a:t>Windows </a:t>
            </a:r>
            <a:r>
              <a:rPr lang="zh-CN" altLang="en-US">
                <a:ea typeface="宋体" charset="-122"/>
              </a:rPr>
              <a:t>身份验证使用 </a:t>
            </a:r>
            <a:r>
              <a:rPr lang="en-US" altLang="zh-CN">
                <a:ea typeface="宋体" charset="-122"/>
              </a:rPr>
              <a:t>Kerberos </a:t>
            </a:r>
            <a:r>
              <a:rPr lang="zh-CN" altLang="en-US">
                <a:ea typeface="宋体" charset="-122"/>
              </a:rPr>
              <a:t>安全协议，通过强密码的复杂性验证提供密码策略强制，提供帐户锁定支持，并且支持密码过期。 </a:t>
            </a:r>
          </a:p>
          <a:p>
            <a:pPr eaLnBrk="1" hangingPunct="1"/>
            <a:r>
              <a:rPr lang="zh-CN" altLang="en-US">
                <a:ea typeface="宋体" charset="-122"/>
              </a:rPr>
              <a:t>强密码指南 </a:t>
            </a:r>
          </a:p>
          <a:p>
            <a:pPr lvl="1" eaLnBrk="1" hangingPunct="1"/>
            <a:r>
              <a:rPr lang="zh-CN" altLang="en-US">
                <a:ea typeface="宋体" charset="-122"/>
              </a:rPr>
              <a:t>强密码不易被人猜出，也不易用计算机程序攻击。强密码不能使用禁止的条件或字词，包括：</a:t>
            </a:r>
          </a:p>
          <a:p>
            <a:pPr lvl="1" eaLnBrk="1" hangingPunct="1"/>
            <a:r>
              <a:rPr lang="zh-CN" altLang="en-US">
                <a:ea typeface="宋体" charset="-122"/>
              </a:rPr>
              <a:t>强密码不能是下列与安装的计算机有关联的词：</a:t>
            </a:r>
          </a:p>
          <a:p>
            <a:pPr lvl="1" eaLnBrk="1" hangingPunct="1"/>
            <a:r>
              <a:rPr lang="zh-CN" altLang="en-US">
                <a:ea typeface="宋体" charset="-122"/>
              </a:rPr>
              <a:t>强密码长度必须至少是 </a:t>
            </a:r>
            <a:r>
              <a:rPr lang="en-US" altLang="zh-CN">
                <a:ea typeface="宋体" charset="-122"/>
              </a:rPr>
              <a:t>6 </a:t>
            </a:r>
            <a:r>
              <a:rPr lang="zh-CN" altLang="en-US">
                <a:ea typeface="宋体" charset="-122"/>
              </a:rPr>
              <a:t>个字符，并且至少要满足下列四个条件中的三个：</a:t>
            </a:r>
          </a:p>
          <a:p>
            <a:pPr lvl="1" eaLnBrk="1" hangingPunct="1"/>
            <a:r>
              <a:rPr lang="zh-CN" altLang="en-US">
                <a:ea typeface="宋体" charset="-122"/>
              </a:rPr>
              <a:t>在“身份验证模式”页中输入的密码必须满足强密码策略要求。如果有使用 </a:t>
            </a:r>
            <a:r>
              <a:rPr lang="en-US" altLang="zh-CN">
                <a:ea typeface="宋体" charset="-122"/>
              </a:rPr>
              <a:t>SQL </a:t>
            </a:r>
            <a:r>
              <a:rPr lang="zh-CN" altLang="en-US">
                <a:ea typeface="宋体" charset="-122"/>
              </a:rPr>
              <a:t>身份验证的自动化设置，请确保密码满足强密码策略要求。</a:t>
            </a:r>
          </a:p>
          <a:p>
            <a:pPr eaLnBrk="1" hangingPunct="1"/>
            <a:endParaRPr lang="en-US" altLang="zh-CN">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D827344D-7387-47DC-AC35-50D799B9BCC2}" type="slidenum">
              <a:rPr lang="en-US" altLang="zh-CN" smtClean="0"/>
              <a:pPr eaLnBrk="1" hangingPunct="1">
                <a:spcBef>
                  <a:spcPct val="0"/>
                </a:spcBef>
              </a:pPr>
              <a:t>42</a:t>
            </a:fld>
            <a:endParaRPr lang="en-US" altLang="zh-CN"/>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eaLnBrk="1" hangingPunct="1"/>
            <a:r>
              <a:rPr lang="zh-CN" altLang="en-US">
                <a:ea typeface="宋体" charset="-122"/>
              </a:rPr>
              <a:t>混合模式（</a:t>
            </a:r>
            <a:r>
              <a:rPr lang="en-US" altLang="zh-CN">
                <a:ea typeface="宋体" charset="-122"/>
              </a:rPr>
              <a:t>Windows </a:t>
            </a:r>
            <a:r>
              <a:rPr lang="zh-CN" altLang="en-US">
                <a:ea typeface="宋体" charset="-122"/>
              </a:rPr>
              <a:t>身份验证或 </a:t>
            </a:r>
            <a:r>
              <a:rPr lang="en-US" altLang="zh-CN">
                <a:ea typeface="宋体" charset="-122"/>
              </a:rPr>
              <a:t>SQL Server </a:t>
            </a:r>
            <a:r>
              <a:rPr lang="zh-CN" altLang="en-US">
                <a:ea typeface="宋体" charset="-122"/>
              </a:rPr>
              <a:t>身份验证） </a:t>
            </a:r>
          </a:p>
          <a:p>
            <a:pPr lvl="1" eaLnBrk="1" hangingPunct="1"/>
            <a:r>
              <a:rPr lang="zh-CN" altLang="en-US">
                <a:ea typeface="宋体" charset="-122"/>
              </a:rPr>
              <a:t>允许用户使用 </a:t>
            </a:r>
            <a:r>
              <a:rPr lang="en-US" altLang="zh-CN">
                <a:ea typeface="宋体" charset="-122"/>
              </a:rPr>
              <a:t>Windows </a:t>
            </a:r>
            <a:r>
              <a:rPr lang="zh-CN" altLang="en-US">
                <a:ea typeface="宋体" charset="-122"/>
              </a:rPr>
              <a:t>身份验证或 </a:t>
            </a:r>
            <a:r>
              <a:rPr lang="en-US" altLang="zh-CN">
                <a:ea typeface="宋体" charset="-122"/>
              </a:rPr>
              <a:t>SQL Server </a:t>
            </a:r>
            <a:r>
              <a:rPr lang="zh-CN" altLang="en-US">
                <a:ea typeface="宋体" charset="-122"/>
              </a:rPr>
              <a:t>身份验证进行连接。通过 </a:t>
            </a:r>
            <a:r>
              <a:rPr lang="en-US" altLang="zh-CN">
                <a:ea typeface="宋体" charset="-122"/>
              </a:rPr>
              <a:t>Windows </a:t>
            </a:r>
            <a:r>
              <a:rPr lang="zh-CN" altLang="en-US">
                <a:ea typeface="宋体" charset="-122"/>
              </a:rPr>
              <a:t>用户帐户连接的用户可以使用 </a:t>
            </a:r>
            <a:r>
              <a:rPr lang="en-US" altLang="zh-CN">
                <a:ea typeface="宋体" charset="-122"/>
              </a:rPr>
              <a:t>Windows </a:t>
            </a:r>
            <a:r>
              <a:rPr lang="zh-CN" altLang="en-US">
                <a:ea typeface="宋体" charset="-122"/>
              </a:rPr>
              <a:t>验证的受信任连接。</a:t>
            </a:r>
          </a:p>
          <a:p>
            <a:pPr lvl="1" eaLnBrk="1" hangingPunct="1"/>
            <a:r>
              <a:rPr lang="zh-CN" altLang="en-US">
                <a:ea typeface="宋体" charset="-122"/>
              </a:rPr>
              <a:t>如果必须选择“混合模式身份验证”并要求使用 </a:t>
            </a:r>
            <a:r>
              <a:rPr lang="en-US" altLang="zh-CN">
                <a:ea typeface="宋体" charset="-122"/>
              </a:rPr>
              <a:t>SQL </a:t>
            </a:r>
            <a:r>
              <a:rPr lang="zh-CN" altLang="en-US">
                <a:ea typeface="宋体" charset="-122"/>
              </a:rPr>
              <a:t>登录以适应旧式应用程序，则必须为所有 </a:t>
            </a:r>
            <a:r>
              <a:rPr lang="en-US" altLang="zh-CN">
                <a:ea typeface="宋体" charset="-122"/>
              </a:rPr>
              <a:t>SQL </a:t>
            </a:r>
            <a:r>
              <a:rPr lang="zh-CN" altLang="en-US">
                <a:ea typeface="宋体" charset="-122"/>
              </a:rPr>
              <a:t>帐户设置强密码。这对于属于 </a:t>
            </a:r>
            <a:r>
              <a:rPr lang="en-US" altLang="zh-CN">
                <a:ea typeface="宋体" charset="-122"/>
              </a:rPr>
              <a:t>sysadmin </a:t>
            </a:r>
            <a:r>
              <a:rPr lang="zh-CN" altLang="en-US">
                <a:ea typeface="宋体" charset="-122"/>
              </a:rPr>
              <a:t>角色的帐户（特别是 </a:t>
            </a:r>
            <a:r>
              <a:rPr lang="en-US" altLang="zh-CN">
                <a:ea typeface="宋体" charset="-122"/>
              </a:rPr>
              <a:t>sa </a:t>
            </a:r>
            <a:r>
              <a:rPr lang="zh-CN" altLang="en-US">
                <a:ea typeface="宋体" charset="-122"/>
              </a:rPr>
              <a:t>帐户）尤其重要。</a:t>
            </a:r>
            <a:endParaRPr lang="zh-CN" altLang="en-US" b="1">
              <a:ea typeface="宋体" charset="-122"/>
            </a:endParaRPr>
          </a:p>
          <a:p>
            <a:pPr lvl="1" eaLnBrk="1" hangingPunct="1"/>
            <a:r>
              <a:rPr lang="zh-CN" altLang="en-US" b="1">
                <a:ea typeface="宋体" charset="-122"/>
              </a:rPr>
              <a:t> 注意： </a:t>
            </a:r>
            <a:r>
              <a:rPr lang="zh-CN" altLang="en-US">
                <a:ea typeface="宋体" charset="-122"/>
              </a:rPr>
              <a:t>提供 </a:t>
            </a:r>
            <a:r>
              <a:rPr lang="en-US" altLang="zh-CN">
                <a:ea typeface="宋体" charset="-122"/>
              </a:rPr>
              <a:t>SQL Server </a:t>
            </a:r>
            <a:r>
              <a:rPr lang="zh-CN" altLang="en-US">
                <a:ea typeface="宋体" charset="-122"/>
              </a:rPr>
              <a:t>身份验证只是为了向后兼容。如果可能，请使用 </a:t>
            </a:r>
            <a:r>
              <a:rPr lang="en-US" altLang="zh-CN">
                <a:ea typeface="宋体" charset="-122"/>
              </a:rPr>
              <a:t>Windows </a:t>
            </a:r>
            <a:r>
              <a:rPr lang="zh-CN" altLang="en-US">
                <a:ea typeface="宋体" charset="-122"/>
              </a:rPr>
              <a:t>身份验证。</a:t>
            </a:r>
          </a:p>
          <a:p>
            <a:pPr eaLnBrk="1" hangingPunct="1"/>
            <a:endParaRPr lang="en-US" altLang="zh-CN">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384E6C58-94BD-41DF-B14B-A9C7267713C3}" type="slidenum">
              <a:rPr lang="en-US" altLang="zh-CN" smtClean="0"/>
              <a:pPr eaLnBrk="1" hangingPunct="1">
                <a:spcBef>
                  <a:spcPct val="0"/>
                </a:spcBef>
              </a:pPr>
              <a:t>43</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p:spPr>
        <p:txBody>
          <a:bodyPr/>
          <a:lstStyle/>
          <a:p>
            <a:pPr marL="228600" indent="-228600" eaLnBrk="1" hangingPunct="1"/>
            <a:r>
              <a:rPr lang="zh-CN" altLang="en-US">
                <a:ea typeface="宋体" charset="-122"/>
              </a:rPr>
              <a:t>安装过程中，</a:t>
            </a:r>
            <a:r>
              <a:rPr lang="en-US" altLang="zh-CN">
                <a:ea typeface="宋体" charset="-122"/>
              </a:rPr>
              <a:t>SQL Server Database Engine </a:t>
            </a:r>
            <a:r>
              <a:rPr lang="zh-CN" altLang="en-US">
                <a:ea typeface="宋体" charset="-122"/>
              </a:rPr>
              <a:t>设置为 </a:t>
            </a:r>
            <a:r>
              <a:rPr lang="en-US" altLang="zh-CN">
                <a:ea typeface="宋体" charset="-122"/>
              </a:rPr>
              <a:t>Windows </a:t>
            </a:r>
            <a:r>
              <a:rPr lang="zh-CN" altLang="en-US">
                <a:ea typeface="宋体" charset="-122"/>
              </a:rPr>
              <a:t>身份验证模式或 </a:t>
            </a:r>
            <a:r>
              <a:rPr lang="en-US" altLang="zh-CN">
                <a:ea typeface="宋体" charset="-122"/>
              </a:rPr>
              <a:t>SQL Server </a:t>
            </a:r>
            <a:r>
              <a:rPr lang="zh-CN" altLang="en-US">
                <a:ea typeface="宋体" charset="-122"/>
              </a:rPr>
              <a:t>和 </a:t>
            </a:r>
            <a:r>
              <a:rPr lang="en-US" altLang="zh-CN">
                <a:ea typeface="宋体" charset="-122"/>
              </a:rPr>
              <a:t>Windows </a:t>
            </a:r>
            <a:r>
              <a:rPr lang="zh-CN" altLang="en-US">
                <a:ea typeface="宋体" charset="-122"/>
              </a:rPr>
              <a:t>身份验证模式。本主题介绍了如何在安装后更改安全模式。</a:t>
            </a:r>
            <a:endParaRPr lang="zh-CN" altLang="en-US" b="1">
              <a:ea typeface="宋体" charset="-122"/>
            </a:endParaRPr>
          </a:p>
          <a:p>
            <a:pPr marL="228600" indent="-228600" eaLnBrk="1" hangingPunct="1"/>
            <a:r>
              <a:rPr lang="zh-CN" altLang="en-US" b="1">
                <a:ea typeface="宋体" charset="-122"/>
              </a:rPr>
              <a:t> 更改安全身份验证模式</a:t>
            </a:r>
          </a:p>
          <a:p>
            <a:pPr marL="228600" indent="-228600" eaLnBrk="1" hangingPunct="1"/>
            <a:r>
              <a:rPr lang="zh-CN" altLang="en-US">
                <a:ea typeface="宋体" charset="-122"/>
              </a:rPr>
              <a:t>在 </a:t>
            </a:r>
            <a:r>
              <a:rPr lang="en-US" altLang="zh-CN">
                <a:ea typeface="宋体" charset="-122"/>
              </a:rPr>
              <a:t>SQL Server Management Studio </a:t>
            </a:r>
            <a:r>
              <a:rPr lang="zh-CN" altLang="en-US">
                <a:ea typeface="宋体" charset="-122"/>
              </a:rPr>
              <a:t>对象资源管理器中，右键单击服务器，再单击“属性”。</a:t>
            </a:r>
          </a:p>
          <a:p>
            <a:pPr marL="228600" indent="-228600" eaLnBrk="1" hangingPunct="1"/>
            <a:r>
              <a:rPr lang="zh-CN" altLang="en-US">
                <a:ea typeface="宋体" charset="-122"/>
              </a:rPr>
              <a:t>在“安全性”页上的“服务器身份验证”下，选择新的服务器身份验证模式，再单击“确定”。</a:t>
            </a:r>
          </a:p>
          <a:p>
            <a:pPr marL="228600" indent="-228600" eaLnBrk="1" hangingPunct="1"/>
            <a:r>
              <a:rPr lang="zh-CN" altLang="en-US">
                <a:ea typeface="宋体" charset="-122"/>
              </a:rPr>
              <a:t>在 </a:t>
            </a:r>
            <a:r>
              <a:rPr lang="en-US" altLang="zh-CN">
                <a:ea typeface="宋体" charset="-122"/>
              </a:rPr>
              <a:t>SQL Server Management Studio </a:t>
            </a:r>
            <a:r>
              <a:rPr lang="zh-CN" altLang="en-US">
                <a:ea typeface="宋体" charset="-122"/>
              </a:rPr>
              <a:t>对话框中，单击“确定”确认需要重新启动 </a:t>
            </a:r>
            <a:r>
              <a:rPr lang="en-US" altLang="zh-CN">
                <a:ea typeface="宋体" charset="-122"/>
              </a:rPr>
              <a:t>SQL Server</a:t>
            </a:r>
            <a:r>
              <a:rPr lang="zh-CN" altLang="en-US">
                <a:ea typeface="宋体" charset="-122"/>
              </a:rPr>
              <a:t>。</a:t>
            </a:r>
          </a:p>
          <a:p>
            <a:pPr marL="228600" indent="-228600" eaLnBrk="1" hangingPunct="1"/>
            <a:r>
              <a:rPr lang="zh-CN" altLang="en-US" b="1">
                <a:ea typeface="宋体" charset="-122"/>
              </a:rPr>
              <a:t> 从 </a:t>
            </a:r>
            <a:r>
              <a:rPr lang="en-US" altLang="zh-CN" b="1">
                <a:ea typeface="宋体" charset="-122"/>
              </a:rPr>
              <a:t>SQL Server Management Studio </a:t>
            </a:r>
            <a:r>
              <a:rPr lang="zh-CN" altLang="en-US" b="1">
                <a:ea typeface="宋体" charset="-122"/>
              </a:rPr>
              <a:t>重新启动 </a:t>
            </a:r>
            <a:r>
              <a:rPr lang="en-US" altLang="zh-CN" b="1">
                <a:ea typeface="宋体" charset="-122"/>
              </a:rPr>
              <a:t>SQL Server</a:t>
            </a:r>
          </a:p>
          <a:p>
            <a:pPr marL="228600" indent="-228600" eaLnBrk="1" hangingPunct="1"/>
            <a:r>
              <a:rPr lang="zh-CN" altLang="en-US">
                <a:ea typeface="宋体" charset="-122"/>
              </a:rPr>
              <a:t>在对象资源管理器中，右键单击您的服务器，然后单击“管理服务”以打开 </a:t>
            </a:r>
            <a:r>
              <a:rPr lang="en-US" altLang="zh-CN">
                <a:ea typeface="宋体" charset="-122"/>
              </a:rPr>
              <a:t>SQL Server </a:t>
            </a:r>
            <a:r>
              <a:rPr lang="zh-CN" altLang="en-US">
                <a:ea typeface="宋体" charset="-122"/>
              </a:rPr>
              <a:t>配置管理器。</a:t>
            </a:r>
          </a:p>
          <a:p>
            <a:pPr marL="228600" indent="-228600" eaLnBrk="1" hangingPunct="1"/>
            <a:r>
              <a:rPr lang="zh-CN" altLang="en-US">
                <a:ea typeface="宋体" charset="-122"/>
              </a:rPr>
              <a:t>在 </a:t>
            </a:r>
            <a:r>
              <a:rPr lang="en-US" altLang="zh-CN">
                <a:ea typeface="宋体" charset="-122"/>
              </a:rPr>
              <a:t>SQL Server </a:t>
            </a:r>
            <a:r>
              <a:rPr lang="zh-CN" altLang="en-US">
                <a:ea typeface="宋体" charset="-122"/>
              </a:rPr>
              <a:t>配置管理器</a:t>
            </a:r>
          </a:p>
          <a:p>
            <a:pPr marL="228600" indent="-228600" eaLnBrk="1" hangingPunct="1"/>
            <a:endParaRPr lang="en-US" altLang="zh-CN">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E30FCD2E-A116-410E-B962-EE20992360F7}" type="slidenum">
              <a:rPr lang="en-US" altLang="zh-CN" smtClean="0"/>
              <a:pPr eaLnBrk="1" hangingPunct="1">
                <a:spcBef>
                  <a:spcPct val="0"/>
                </a:spcBef>
              </a:pPr>
              <a:t>45</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p:spPr>
        <p:txBody>
          <a:bodyPr/>
          <a:lstStyle/>
          <a:p>
            <a:pPr eaLnBrk="1" hangingPunct="1"/>
            <a:r>
              <a:rPr lang="en-US" altLang="zh-CN">
                <a:ea typeface="宋体" charset="-122"/>
              </a:rPr>
              <a:t>“</a:t>
            </a:r>
            <a:r>
              <a:rPr lang="zh-CN" altLang="en-US">
                <a:ea typeface="宋体" charset="-122"/>
              </a:rPr>
              <a:t>主体”是可以请求 </a:t>
            </a:r>
            <a:r>
              <a:rPr lang="en-US" altLang="zh-CN">
                <a:ea typeface="宋体" charset="-122"/>
              </a:rPr>
              <a:t>SQL Server </a:t>
            </a:r>
            <a:r>
              <a:rPr lang="zh-CN" altLang="en-US">
                <a:ea typeface="宋体" charset="-122"/>
              </a:rPr>
              <a:t>资源的个体、组和过程。与 </a:t>
            </a:r>
            <a:r>
              <a:rPr lang="en-US" altLang="zh-CN">
                <a:ea typeface="宋体" charset="-122"/>
              </a:rPr>
              <a:t>SQL Server </a:t>
            </a:r>
            <a:r>
              <a:rPr lang="zh-CN" altLang="en-US">
                <a:ea typeface="宋体" charset="-122"/>
              </a:rPr>
              <a:t>授权模型的其他组件一样，主体也可以按层次结构排列。主体的影响范围取决于主体定义的范围（</a:t>
            </a:r>
            <a:r>
              <a:rPr lang="en-US" altLang="zh-CN">
                <a:ea typeface="宋体" charset="-122"/>
              </a:rPr>
              <a:t>Windows</a:t>
            </a:r>
            <a:r>
              <a:rPr lang="zh-CN" altLang="en-US">
                <a:ea typeface="宋体" charset="-122"/>
              </a:rPr>
              <a:t>、服务器或数据库）以及主体是否不可分或是一个集合。例如，</a:t>
            </a:r>
            <a:r>
              <a:rPr lang="en-US" altLang="zh-CN">
                <a:ea typeface="宋体" charset="-122"/>
              </a:rPr>
              <a:t>Windows </a:t>
            </a:r>
            <a:r>
              <a:rPr lang="zh-CN" altLang="en-US">
                <a:ea typeface="宋体" charset="-122"/>
              </a:rPr>
              <a:t>登录名就是一个不可分主体，而 </a:t>
            </a:r>
            <a:r>
              <a:rPr lang="en-US" altLang="zh-CN">
                <a:ea typeface="宋体" charset="-122"/>
              </a:rPr>
              <a:t>Windows </a:t>
            </a:r>
            <a:r>
              <a:rPr lang="zh-CN" altLang="en-US">
                <a:ea typeface="宋体" charset="-122"/>
              </a:rPr>
              <a:t>组则是一个集合主体。每个主体都有一个唯一的安全标识符 </a:t>
            </a:r>
            <a:r>
              <a:rPr lang="en-US" altLang="zh-CN">
                <a:ea typeface="宋体" charset="-122"/>
              </a:rPr>
              <a:t>(SID)</a:t>
            </a:r>
            <a:r>
              <a:rPr lang="zh-CN" altLang="en-US">
                <a:ea typeface="宋体" charset="-122"/>
              </a:rPr>
              <a:t>。</a:t>
            </a:r>
          </a:p>
          <a:p>
            <a:pPr eaLnBrk="1" hangingPunct="1"/>
            <a:r>
              <a:rPr lang="en-US" altLang="zh-CN">
                <a:ea typeface="宋体" charset="-122"/>
              </a:rPr>
              <a:t>Windows </a:t>
            </a:r>
            <a:r>
              <a:rPr lang="zh-CN" altLang="en-US">
                <a:ea typeface="宋体" charset="-122"/>
              </a:rPr>
              <a:t>级别的主体</a:t>
            </a:r>
          </a:p>
          <a:p>
            <a:pPr eaLnBrk="1" hangingPunct="1"/>
            <a:r>
              <a:rPr lang="en-US" altLang="zh-CN">
                <a:ea typeface="宋体" charset="-122"/>
              </a:rPr>
              <a:t>SQL Server </a:t>
            </a:r>
            <a:r>
              <a:rPr lang="zh-CN" altLang="en-US">
                <a:ea typeface="宋体" charset="-122"/>
              </a:rPr>
              <a:t>级别的主体</a:t>
            </a:r>
          </a:p>
          <a:p>
            <a:pPr eaLnBrk="1" hangingPunct="1"/>
            <a:r>
              <a:rPr lang="zh-CN" altLang="en-US">
                <a:ea typeface="宋体" charset="-122"/>
              </a:rPr>
              <a:t>数据库级别的主体</a:t>
            </a:r>
          </a:p>
          <a:p>
            <a:pPr eaLnBrk="1" hangingPunct="1"/>
            <a:endParaRPr lang="en-US" altLang="zh-CN">
              <a:ea typeface="宋体"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ea typeface="宋体" charset="-122"/>
              </a:defRPr>
            </a:lvl1pPr>
            <a:lvl2pPr marL="742950" indent="-285750" eaLnBrk="0" hangingPunct="0">
              <a:spcBef>
                <a:spcPct val="30000"/>
              </a:spcBef>
              <a:defRPr sz="1200">
                <a:solidFill>
                  <a:schemeClr val="tx1"/>
                </a:solidFill>
                <a:latin typeface="Arial" charset="0"/>
                <a:ea typeface="宋体" charset="-122"/>
              </a:defRPr>
            </a:lvl2pPr>
            <a:lvl3pPr marL="1143000" indent="-228600" eaLnBrk="0" hangingPunct="0">
              <a:spcBef>
                <a:spcPct val="30000"/>
              </a:spcBef>
              <a:defRPr sz="1200">
                <a:solidFill>
                  <a:schemeClr val="tx1"/>
                </a:solidFill>
                <a:latin typeface="Arial" charset="0"/>
                <a:ea typeface="宋体" charset="-122"/>
              </a:defRPr>
            </a:lvl3pPr>
            <a:lvl4pPr marL="1600200" indent="-228600" eaLnBrk="0" hangingPunct="0">
              <a:spcBef>
                <a:spcPct val="30000"/>
              </a:spcBef>
              <a:defRPr sz="1200">
                <a:solidFill>
                  <a:schemeClr val="tx1"/>
                </a:solidFill>
                <a:latin typeface="Arial" charset="0"/>
                <a:ea typeface="宋体" charset="-122"/>
              </a:defRPr>
            </a:lvl4pPr>
            <a:lvl5pPr marL="2057400" indent="-228600" eaLnBrk="0" hangingPunct="0">
              <a:spcBef>
                <a:spcPct val="30000"/>
              </a:spcBef>
              <a:defRPr sz="1200">
                <a:solidFill>
                  <a:schemeClr val="tx1"/>
                </a:solidFill>
                <a:latin typeface="Arial" charset="0"/>
                <a:ea typeface="宋体" charset="-122"/>
              </a:defRPr>
            </a:lvl5pPr>
            <a:lvl6pPr marL="2514600" indent="-228600" eaLnBrk="0" fontAlgn="base" hangingPunct="0">
              <a:spcBef>
                <a:spcPct val="30000"/>
              </a:spcBef>
              <a:spcAft>
                <a:spcPct val="0"/>
              </a:spcAft>
              <a:defRPr sz="1200">
                <a:solidFill>
                  <a:schemeClr val="tx1"/>
                </a:solidFill>
                <a:latin typeface="Arial" charset="0"/>
                <a:ea typeface="宋体" charset="-122"/>
              </a:defRPr>
            </a:lvl6pPr>
            <a:lvl7pPr marL="2971800" indent="-228600" eaLnBrk="0" fontAlgn="base" hangingPunct="0">
              <a:spcBef>
                <a:spcPct val="30000"/>
              </a:spcBef>
              <a:spcAft>
                <a:spcPct val="0"/>
              </a:spcAft>
              <a:defRPr sz="1200">
                <a:solidFill>
                  <a:schemeClr val="tx1"/>
                </a:solidFill>
                <a:latin typeface="Arial" charset="0"/>
                <a:ea typeface="宋体" charset="-122"/>
              </a:defRPr>
            </a:lvl7pPr>
            <a:lvl8pPr marL="3429000" indent="-228600" eaLnBrk="0" fontAlgn="base" hangingPunct="0">
              <a:spcBef>
                <a:spcPct val="30000"/>
              </a:spcBef>
              <a:spcAft>
                <a:spcPct val="0"/>
              </a:spcAft>
              <a:defRPr sz="1200">
                <a:solidFill>
                  <a:schemeClr val="tx1"/>
                </a:solidFill>
                <a:latin typeface="Arial" charset="0"/>
                <a:ea typeface="宋体" charset="-122"/>
              </a:defRPr>
            </a:lvl8pPr>
            <a:lvl9pPr marL="3886200" indent="-228600" eaLnBrk="0" fontAlgn="base" hangingPunct="0">
              <a:spcBef>
                <a:spcPct val="30000"/>
              </a:spcBef>
              <a:spcAft>
                <a:spcPct val="0"/>
              </a:spcAft>
              <a:defRPr sz="1200">
                <a:solidFill>
                  <a:schemeClr val="tx1"/>
                </a:solidFill>
                <a:latin typeface="Arial" charset="0"/>
                <a:ea typeface="宋体" charset="-122"/>
              </a:defRPr>
            </a:lvl9pPr>
          </a:lstStyle>
          <a:p>
            <a:pPr eaLnBrk="1" hangingPunct="1">
              <a:spcBef>
                <a:spcPct val="0"/>
              </a:spcBef>
            </a:pPr>
            <a:fld id="{1F76CF05-7CEA-4C8A-827A-6086259415D4}" type="slidenum">
              <a:rPr lang="en-US" altLang="zh-CN" smtClean="0"/>
              <a:pPr eaLnBrk="1" hangingPunct="1">
                <a:spcBef>
                  <a:spcPct val="0"/>
                </a:spcBef>
              </a:pPr>
              <a:t>47</a:t>
            </a:fld>
            <a:endParaRPr lang="en-US" altLang="zh-CN"/>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p:spPr>
        <p:txBody>
          <a:bodyPr/>
          <a:lstStyle/>
          <a:p>
            <a:pPr eaLnBrk="1" hangingPunct="1"/>
            <a:r>
              <a:rPr lang="zh-CN" altLang="en-US">
                <a:ea typeface="宋体" charset="-122"/>
              </a:rPr>
              <a:t>数据库用户是数据库级别上的主体。每个数据库用户都是 </a:t>
            </a:r>
            <a:r>
              <a:rPr lang="en-US" altLang="zh-CN">
                <a:ea typeface="宋体" charset="-122"/>
              </a:rPr>
              <a:t>public </a:t>
            </a:r>
            <a:r>
              <a:rPr lang="zh-CN" altLang="en-US">
                <a:ea typeface="宋体" charset="-122"/>
              </a:rPr>
              <a:t>角色的成员。</a:t>
            </a:r>
            <a:endParaRPr lang="zh-CN" altLang="en-US" b="1">
              <a:ea typeface="宋体" charset="-122"/>
            </a:endParaRPr>
          </a:p>
          <a:p>
            <a:pPr eaLnBrk="1" hangingPunct="1"/>
            <a:r>
              <a:rPr lang="zh-CN" altLang="en-US" b="1">
                <a:ea typeface="宋体" charset="-122"/>
              </a:rPr>
              <a:t> </a:t>
            </a:r>
            <a:r>
              <a:rPr lang="en-US" altLang="zh-CN" b="1">
                <a:ea typeface="宋体" charset="-122"/>
              </a:rPr>
              <a:t>guest </a:t>
            </a:r>
            <a:r>
              <a:rPr lang="zh-CN" altLang="en-US" b="1">
                <a:ea typeface="宋体" charset="-122"/>
              </a:rPr>
              <a:t>用户</a:t>
            </a:r>
          </a:p>
          <a:p>
            <a:pPr eaLnBrk="1" hangingPunct="1"/>
            <a:r>
              <a:rPr lang="zh-CN" altLang="en-US">
                <a:ea typeface="宋体" charset="-122"/>
              </a:rPr>
              <a:t>默认情况下，数据库创建时就包含一个 </a:t>
            </a:r>
            <a:r>
              <a:rPr lang="en-US" altLang="zh-CN">
                <a:ea typeface="宋体" charset="-122"/>
              </a:rPr>
              <a:t>guest </a:t>
            </a:r>
            <a:r>
              <a:rPr lang="zh-CN" altLang="en-US">
                <a:ea typeface="宋体" charset="-122"/>
              </a:rPr>
              <a:t>用户。授予 </a:t>
            </a:r>
            <a:r>
              <a:rPr lang="en-US" altLang="zh-CN">
                <a:ea typeface="宋体" charset="-122"/>
              </a:rPr>
              <a:t>guest </a:t>
            </a:r>
            <a:r>
              <a:rPr lang="zh-CN" altLang="en-US">
                <a:ea typeface="宋体" charset="-122"/>
              </a:rPr>
              <a:t>用户的权限由在数据库中没有帐户的用户继承。</a:t>
            </a:r>
          </a:p>
          <a:p>
            <a:pPr eaLnBrk="1" hangingPunct="1"/>
            <a:r>
              <a:rPr lang="en-US" altLang="zh-CN">
                <a:ea typeface="宋体" charset="-122"/>
              </a:rPr>
              <a:t>guest </a:t>
            </a:r>
            <a:r>
              <a:rPr lang="zh-CN" altLang="en-US">
                <a:ea typeface="宋体" charset="-122"/>
              </a:rPr>
              <a:t>用户</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FAC2B20-AB94-4B3A-93D6-8D41C3E84597}" type="slidenum">
              <a:rPr lang="en-US" altLang="zh-CN"/>
              <a:pPr>
                <a:defRPr/>
              </a:pPr>
              <a:t>‹#›</a:t>
            </a:fld>
            <a:endParaRPr lang="en-US" altLang="zh-CN"/>
          </a:p>
        </p:txBody>
      </p:sp>
    </p:spTree>
    <p:extLst>
      <p:ext uri="{BB962C8B-B14F-4D97-AF65-F5344CB8AC3E}">
        <p14:creationId xmlns:p14="http://schemas.microsoft.com/office/powerpoint/2010/main" val="4019702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0C4B44C-B6C9-4613-AF4F-8E00C9F95959}" type="slidenum">
              <a:rPr lang="en-US" altLang="zh-CN"/>
              <a:pPr>
                <a:defRPr/>
              </a:pPr>
              <a:t>‹#›</a:t>
            </a:fld>
            <a:endParaRPr lang="en-US" altLang="zh-CN"/>
          </a:p>
        </p:txBody>
      </p:sp>
    </p:spTree>
    <p:extLst>
      <p:ext uri="{BB962C8B-B14F-4D97-AF65-F5344CB8AC3E}">
        <p14:creationId xmlns:p14="http://schemas.microsoft.com/office/powerpoint/2010/main" val="293559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E90B7A7-DA09-48C0-995D-E98A39876EA4}" type="slidenum">
              <a:rPr lang="en-US" altLang="zh-CN"/>
              <a:pPr>
                <a:defRPr/>
              </a:pPr>
              <a:t>‹#›</a:t>
            </a:fld>
            <a:endParaRPr lang="en-US" altLang="zh-CN"/>
          </a:p>
        </p:txBody>
      </p:sp>
    </p:spTree>
    <p:extLst>
      <p:ext uri="{BB962C8B-B14F-4D97-AF65-F5344CB8AC3E}">
        <p14:creationId xmlns:p14="http://schemas.microsoft.com/office/powerpoint/2010/main" val="4220256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68362"/>
          </a:xfrm>
        </p:spPr>
        <p:txBody>
          <a:bodyPr/>
          <a:lstStyle/>
          <a:p>
            <a:r>
              <a:rPr lang="zh-CN" altLang="en-US"/>
              <a:t>单击此处编辑母版标题样式</a:t>
            </a:r>
          </a:p>
        </p:txBody>
      </p:sp>
      <p:sp>
        <p:nvSpPr>
          <p:cNvPr id="3" name="表格占位符 2"/>
          <p:cNvSpPr>
            <a:spLocks noGrp="1"/>
          </p:cNvSpPr>
          <p:nvPr>
            <p:ph type="tbl" idx="1"/>
          </p:nvPr>
        </p:nvSpPr>
        <p:spPr>
          <a:xfrm>
            <a:off x="457200" y="1295400"/>
            <a:ext cx="8229600" cy="48307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32DC855-9A45-49C7-B2D9-E7A7960FB7C5}" type="slidenum">
              <a:rPr lang="en-US" altLang="zh-CN"/>
              <a:pPr>
                <a:defRPr/>
              </a:pPr>
              <a:t>‹#›</a:t>
            </a:fld>
            <a:endParaRPr lang="en-US" altLang="zh-CN"/>
          </a:p>
        </p:txBody>
      </p:sp>
    </p:spTree>
    <p:extLst>
      <p:ext uri="{BB962C8B-B14F-4D97-AF65-F5344CB8AC3E}">
        <p14:creationId xmlns:p14="http://schemas.microsoft.com/office/powerpoint/2010/main" val="1744459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683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95400"/>
            <a:ext cx="8229600" cy="23383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3786188"/>
            <a:ext cx="8229600" cy="2339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F0A78CB-460B-4667-A138-FA4ECD1DDF0C}" type="slidenum">
              <a:rPr lang="en-US" altLang="zh-CN"/>
              <a:pPr>
                <a:defRPr/>
              </a:pPr>
              <a:t>‹#›</a:t>
            </a:fld>
            <a:endParaRPr lang="en-US" altLang="zh-CN"/>
          </a:p>
        </p:txBody>
      </p:sp>
    </p:spTree>
    <p:extLst>
      <p:ext uri="{BB962C8B-B14F-4D97-AF65-F5344CB8AC3E}">
        <p14:creationId xmlns:p14="http://schemas.microsoft.com/office/powerpoint/2010/main" val="2466142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68362"/>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95400"/>
            <a:ext cx="4038600" cy="48307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48307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4FD93C1-D2EA-45BA-A532-896E33B7795D}" type="slidenum">
              <a:rPr lang="en-US" altLang="zh-CN"/>
              <a:pPr>
                <a:defRPr/>
              </a:pPr>
              <a:t>‹#›</a:t>
            </a:fld>
            <a:endParaRPr lang="en-US" altLang="zh-CN"/>
          </a:p>
        </p:txBody>
      </p:sp>
    </p:spTree>
    <p:extLst>
      <p:ext uri="{BB962C8B-B14F-4D97-AF65-F5344CB8AC3E}">
        <p14:creationId xmlns:p14="http://schemas.microsoft.com/office/powerpoint/2010/main" val="3238819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639762"/>
          </a:xfrm>
        </p:spPr>
        <p:txBody>
          <a:bodyPr/>
          <a:lstStyle>
            <a:lvl1pPr>
              <a:defRPr sz="2400"/>
            </a:lvl1pPr>
          </a:lstStyle>
          <a:p>
            <a:r>
              <a:rPr lang="zh-CN" altLang="en-US" dirty="0"/>
              <a:t>单击此处编辑母版标题样式</a:t>
            </a:r>
          </a:p>
        </p:txBody>
      </p:sp>
      <p:sp>
        <p:nvSpPr>
          <p:cNvPr id="3" name="内容占位符 2"/>
          <p:cNvSpPr>
            <a:spLocks noGrp="1"/>
          </p:cNvSpPr>
          <p:nvPr>
            <p:ph idx="1"/>
          </p:nvPr>
        </p:nvSpPr>
        <p:spPr>
          <a:xfrm>
            <a:off x="457200" y="1066800"/>
            <a:ext cx="8229600" cy="50593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2C2BB95-1622-45B5-8F48-B8AB9D78381E}" type="slidenum">
              <a:rPr lang="en-US" altLang="zh-CN"/>
              <a:pPr>
                <a:defRPr/>
              </a:pPr>
              <a:t>‹#›</a:t>
            </a:fld>
            <a:endParaRPr lang="en-US" altLang="zh-CN"/>
          </a:p>
        </p:txBody>
      </p:sp>
    </p:spTree>
    <p:extLst>
      <p:ext uri="{BB962C8B-B14F-4D97-AF65-F5344CB8AC3E}">
        <p14:creationId xmlns:p14="http://schemas.microsoft.com/office/powerpoint/2010/main" val="1058206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3E8DD22-2BC4-41C4-922F-E456E1B47FC0}" type="slidenum">
              <a:rPr lang="en-US" altLang="zh-CN"/>
              <a:pPr>
                <a:defRPr/>
              </a:pPr>
              <a:t>‹#›</a:t>
            </a:fld>
            <a:endParaRPr lang="en-US" altLang="zh-CN"/>
          </a:p>
        </p:txBody>
      </p:sp>
    </p:spTree>
    <p:extLst>
      <p:ext uri="{BB962C8B-B14F-4D97-AF65-F5344CB8AC3E}">
        <p14:creationId xmlns:p14="http://schemas.microsoft.com/office/powerpoint/2010/main" val="148712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44CE655-B3E4-4E3A-AF1C-078BE13575C3}" type="slidenum">
              <a:rPr lang="en-US" altLang="zh-CN"/>
              <a:pPr>
                <a:defRPr/>
              </a:pPr>
              <a:t>‹#›</a:t>
            </a:fld>
            <a:endParaRPr lang="en-US" altLang="zh-CN"/>
          </a:p>
        </p:txBody>
      </p:sp>
    </p:spTree>
    <p:extLst>
      <p:ext uri="{BB962C8B-B14F-4D97-AF65-F5344CB8AC3E}">
        <p14:creationId xmlns:p14="http://schemas.microsoft.com/office/powerpoint/2010/main" val="4170485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6601F0E-9849-44BF-8BC2-DA4DF85E5870}" type="slidenum">
              <a:rPr lang="en-US" altLang="zh-CN"/>
              <a:pPr>
                <a:defRPr/>
              </a:pPr>
              <a:t>‹#›</a:t>
            </a:fld>
            <a:endParaRPr lang="en-US" altLang="zh-CN"/>
          </a:p>
        </p:txBody>
      </p:sp>
    </p:spTree>
    <p:extLst>
      <p:ext uri="{BB962C8B-B14F-4D97-AF65-F5344CB8AC3E}">
        <p14:creationId xmlns:p14="http://schemas.microsoft.com/office/powerpoint/2010/main" val="3587947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864815E-636A-41B8-809A-7FCBBD5764F4}" type="slidenum">
              <a:rPr lang="en-US" altLang="zh-CN"/>
              <a:pPr>
                <a:defRPr/>
              </a:pPr>
              <a:t>‹#›</a:t>
            </a:fld>
            <a:endParaRPr lang="en-US" altLang="zh-CN"/>
          </a:p>
        </p:txBody>
      </p:sp>
    </p:spTree>
    <p:extLst>
      <p:ext uri="{BB962C8B-B14F-4D97-AF65-F5344CB8AC3E}">
        <p14:creationId xmlns:p14="http://schemas.microsoft.com/office/powerpoint/2010/main" val="1132308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435B563A-A617-4A30-BEBD-CF2B2FF4B4B9}" type="slidenum">
              <a:rPr lang="en-US" altLang="zh-CN"/>
              <a:pPr>
                <a:defRPr/>
              </a:pPr>
              <a:t>‹#›</a:t>
            </a:fld>
            <a:endParaRPr lang="en-US" altLang="zh-CN"/>
          </a:p>
        </p:txBody>
      </p:sp>
    </p:spTree>
    <p:extLst>
      <p:ext uri="{BB962C8B-B14F-4D97-AF65-F5344CB8AC3E}">
        <p14:creationId xmlns:p14="http://schemas.microsoft.com/office/powerpoint/2010/main" val="433064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15DF60A-AC56-4EAD-B94B-DDB1DCF124AE}" type="slidenum">
              <a:rPr lang="en-US" altLang="zh-CN"/>
              <a:pPr>
                <a:defRPr/>
              </a:pPr>
              <a:t>‹#›</a:t>
            </a:fld>
            <a:endParaRPr lang="en-US" altLang="zh-CN"/>
          </a:p>
        </p:txBody>
      </p:sp>
    </p:spTree>
    <p:extLst>
      <p:ext uri="{BB962C8B-B14F-4D97-AF65-F5344CB8AC3E}">
        <p14:creationId xmlns:p14="http://schemas.microsoft.com/office/powerpoint/2010/main" val="35092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114596F-50C2-4003-A9DC-86DC2CF077CD}" type="slidenum">
              <a:rPr lang="en-US" altLang="zh-CN"/>
              <a:pPr>
                <a:defRPr/>
              </a:pPr>
              <a:t>‹#›</a:t>
            </a:fld>
            <a:endParaRPr lang="en-US" altLang="zh-CN"/>
          </a:p>
        </p:txBody>
      </p:sp>
    </p:spTree>
    <p:extLst>
      <p:ext uri="{BB962C8B-B14F-4D97-AF65-F5344CB8AC3E}">
        <p14:creationId xmlns:p14="http://schemas.microsoft.com/office/powerpoint/2010/main" val="2073343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a:defRPr/>
            </a:pPr>
            <a:fld id="{0A1611C0-D2F8-48E8-8883-F8899D498A1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Arial" charset="0"/>
          <a:ea typeface="宋体" pitchFamily="2" charset="-122"/>
        </a:defRPr>
      </a:lvl2pPr>
      <a:lvl3pPr algn="ctr" rtl="0" eaLnBrk="0" fontAlgn="base" hangingPunct="0">
        <a:spcBef>
          <a:spcPct val="0"/>
        </a:spcBef>
        <a:spcAft>
          <a:spcPct val="0"/>
        </a:spcAft>
        <a:defRPr sz="2800" b="1">
          <a:solidFill>
            <a:schemeClr val="tx2"/>
          </a:solidFill>
          <a:latin typeface="Arial" charset="0"/>
          <a:ea typeface="宋体" pitchFamily="2" charset="-122"/>
        </a:defRPr>
      </a:lvl3pPr>
      <a:lvl4pPr algn="ctr" rtl="0" eaLnBrk="0" fontAlgn="base" hangingPunct="0">
        <a:spcBef>
          <a:spcPct val="0"/>
        </a:spcBef>
        <a:spcAft>
          <a:spcPct val="0"/>
        </a:spcAft>
        <a:defRPr sz="2800" b="1">
          <a:solidFill>
            <a:schemeClr val="tx2"/>
          </a:solidFill>
          <a:latin typeface="Arial" charset="0"/>
          <a:ea typeface="宋体" pitchFamily="2" charset="-122"/>
        </a:defRPr>
      </a:lvl4pPr>
      <a:lvl5pPr algn="ctr" rtl="0" eaLnBrk="0" fontAlgn="base" hangingPunct="0">
        <a:spcBef>
          <a:spcPct val="0"/>
        </a:spcBef>
        <a:spcAft>
          <a:spcPct val="0"/>
        </a:spcAft>
        <a:defRPr sz="2800" b="1">
          <a:solidFill>
            <a:schemeClr val="tx2"/>
          </a:solidFill>
          <a:latin typeface="Arial" charset="0"/>
          <a:ea typeface="宋体" pitchFamily="2" charset="-122"/>
        </a:defRPr>
      </a:lvl5pPr>
      <a:lvl6pPr marL="457200" algn="ctr" rtl="0" fontAlgn="base">
        <a:spcBef>
          <a:spcPct val="0"/>
        </a:spcBef>
        <a:spcAft>
          <a:spcPct val="0"/>
        </a:spcAft>
        <a:defRPr sz="2800" b="1">
          <a:solidFill>
            <a:schemeClr val="tx2"/>
          </a:solidFill>
          <a:latin typeface="Arial" charset="0"/>
          <a:ea typeface="宋体" pitchFamily="2" charset="-122"/>
        </a:defRPr>
      </a:lvl6pPr>
      <a:lvl7pPr marL="914400" algn="ctr" rtl="0" fontAlgn="base">
        <a:spcBef>
          <a:spcPct val="0"/>
        </a:spcBef>
        <a:spcAft>
          <a:spcPct val="0"/>
        </a:spcAft>
        <a:defRPr sz="2800" b="1">
          <a:solidFill>
            <a:schemeClr val="tx2"/>
          </a:solidFill>
          <a:latin typeface="Arial" charset="0"/>
          <a:ea typeface="宋体" pitchFamily="2" charset="-122"/>
        </a:defRPr>
      </a:lvl7pPr>
      <a:lvl8pPr marL="1371600" algn="ctr" rtl="0" fontAlgn="base">
        <a:spcBef>
          <a:spcPct val="0"/>
        </a:spcBef>
        <a:spcAft>
          <a:spcPct val="0"/>
        </a:spcAft>
        <a:defRPr sz="2800" b="1">
          <a:solidFill>
            <a:schemeClr val="tx2"/>
          </a:solidFill>
          <a:latin typeface="Arial" charset="0"/>
          <a:ea typeface="宋体" pitchFamily="2" charset="-122"/>
        </a:defRPr>
      </a:lvl8pPr>
      <a:lvl9pPr marL="1828800" algn="ctr" rtl="0" fontAlgn="base">
        <a:spcBef>
          <a:spcPct val="0"/>
        </a:spcBef>
        <a:spcAft>
          <a:spcPct val="0"/>
        </a:spcAft>
        <a:defRPr sz="2800" b="1">
          <a:solidFill>
            <a:schemeClr val="tx2"/>
          </a:solidFill>
          <a:latin typeface="Arial" charset="0"/>
          <a:ea typeface="宋体" pitchFamily="2" charset="-122"/>
        </a:defRPr>
      </a:lvl9pPr>
    </p:titleStyle>
    <p:bodyStyle>
      <a:lvl1pPr marL="342900" indent="-342900" algn="l" rtl="0" eaLnBrk="0" fontAlgn="base" hangingPunct="0">
        <a:lnSpc>
          <a:spcPct val="120000"/>
        </a:lnSpc>
        <a:spcBef>
          <a:spcPct val="50000"/>
        </a:spcBef>
        <a:spcAft>
          <a:spcPct val="30000"/>
        </a:spcAft>
        <a:buBlip>
          <a:blip r:embed="rId16"/>
        </a:buBlip>
        <a:defRPr sz="2000">
          <a:solidFill>
            <a:schemeClr val="tx1"/>
          </a:solidFill>
          <a:latin typeface="+mn-lt"/>
          <a:ea typeface="+mn-ea"/>
          <a:cs typeface="+mn-cs"/>
        </a:defRPr>
      </a:lvl1pPr>
      <a:lvl2pPr marL="742950" indent="-285750" algn="l" rtl="0" eaLnBrk="0" fontAlgn="base" hangingPunct="0">
        <a:spcBef>
          <a:spcPct val="20000"/>
        </a:spcBef>
        <a:spcAft>
          <a:spcPct val="0"/>
        </a:spcAft>
        <a:buBlip>
          <a:blip r:embed="rId17"/>
        </a:buBlip>
        <a:defRPr sz="2000">
          <a:solidFill>
            <a:schemeClr val="accent2"/>
          </a:solidFill>
          <a:latin typeface="+mn-lt"/>
          <a:ea typeface="+mn-ea"/>
        </a:defRPr>
      </a:lvl2pPr>
      <a:lvl3pPr marL="1143000" indent="-228600" algn="l" rtl="0" eaLnBrk="0" fontAlgn="base" hangingPunct="0">
        <a:spcBef>
          <a:spcPct val="20000"/>
        </a:spcBef>
        <a:spcAft>
          <a:spcPct val="0"/>
        </a:spcAft>
        <a:buChar char="•"/>
        <a:defRPr>
          <a:solidFill>
            <a:schemeClr val="tx1"/>
          </a:solidFill>
          <a:latin typeface="+mn-lt"/>
          <a:ea typeface="+mj-ea"/>
        </a:defRPr>
      </a:lvl3pPr>
      <a:lvl4pPr marL="1600200" indent="-228600" algn="l" rtl="0" eaLnBrk="0" fontAlgn="base" hangingPunct="0">
        <a:spcBef>
          <a:spcPct val="20000"/>
        </a:spcBef>
        <a:spcAft>
          <a:spcPct val="0"/>
        </a:spcAft>
        <a:buChar char="–"/>
        <a:defRPr sz="2000">
          <a:solidFill>
            <a:schemeClr val="tx1"/>
          </a:solidFill>
          <a:latin typeface="+mn-lt"/>
          <a:ea typeface="+mj-ea"/>
        </a:defRPr>
      </a:lvl4pPr>
      <a:lvl5pPr marL="2057400" indent="-228600" algn="l" rtl="0" eaLnBrk="0" fontAlgn="base" hangingPunct="0">
        <a:spcBef>
          <a:spcPct val="20000"/>
        </a:spcBef>
        <a:spcAft>
          <a:spcPct val="0"/>
        </a:spcAft>
        <a:buChar char="»"/>
        <a:defRPr sz="2000">
          <a:solidFill>
            <a:schemeClr val="tx1"/>
          </a:solidFill>
          <a:latin typeface="+mn-lt"/>
          <a:ea typeface="+mj-ea"/>
        </a:defRPr>
      </a:lvl5pPr>
      <a:lvl6pPr marL="2514600" indent="-228600" algn="l" rtl="0" fontAlgn="base">
        <a:spcBef>
          <a:spcPct val="20000"/>
        </a:spcBef>
        <a:spcAft>
          <a:spcPct val="0"/>
        </a:spcAft>
        <a:buChar char="»"/>
        <a:defRPr sz="2000">
          <a:solidFill>
            <a:schemeClr val="tx1"/>
          </a:solidFill>
          <a:latin typeface="+mn-lt"/>
          <a:ea typeface="+mj-ea"/>
        </a:defRPr>
      </a:lvl6pPr>
      <a:lvl7pPr marL="2971800" indent="-228600" algn="l" rtl="0" fontAlgn="base">
        <a:spcBef>
          <a:spcPct val="20000"/>
        </a:spcBef>
        <a:spcAft>
          <a:spcPct val="0"/>
        </a:spcAft>
        <a:buChar char="»"/>
        <a:defRPr sz="2000">
          <a:solidFill>
            <a:schemeClr val="tx1"/>
          </a:solidFill>
          <a:latin typeface="+mn-lt"/>
          <a:ea typeface="+mj-ea"/>
        </a:defRPr>
      </a:lvl7pPr>
      <a:lvl8pPr marL="3429000" indent="-228600" algn="l" rtl="0" fontAlgn="base">
        <a:spcBef>
          <a:spcPct val="20000"/>
        </a:spcBef>
        <a:spcAft>
          <a:spcPct val="0"/>
        </a:spcAft>
        <a:buChar char="»"/>
        <a:defRPr sz="2000">
          <a:solidFill>
            <a:schemeClr val="tx1"/>
          </a:solidFill>
          <a:latin typeface="+mn-lt"/>
          <a:ea typeface="+mj-ea"/>
        </a:defRPr>
      </a:lvl8pPr>
      <a:lvl9pPr marL="3886200" indent="-228600" algn="l" rtl="0" fontAlgn="base">
        <a:spcBef>
          <a:spcPct val="20000"/>
        </a:spcBef>
        <a:spcAft>
          <a:spcPct val="0"/>
        </a:spcAft>
        <a:buChar char="»"/>
        <a:defRPr sz="2000">
          <a:solidFill>
            <a:schemeClr val="tx1"/>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mk:@MSITStore:C:\Program%20Files\Microsoft%20SQL%20Server\80\Tools\Books\tsqlref.chm::/ts_sys-c_4cab.htm" TargetMode="External"/><Relationship Id="rId13" Type="http://schemas.openxmlformats.org/officeDocument/2006/relationships/hyperlink" Target="mk:@MSITStore:C:\Program%20Files\Microsoft%20SQL%20Server\80\Tools\Books\tsqlref.chm::/ts_sys-p_3kmr.htm" TargetMode="External"/><Relationship Id="rId3" Type="http://schemas.openxmlformats.org/officeDocument/2006/relationships/hyperlink" Target="mk:@MSITStore:C:\Program%20Files\Microsoft%20SQL%20Server\80\Tools\Books\tsqlref.chm::/ts_sys-l_3u2a.htm" TargetMode="External"/><Relationship Id="rId7" Type="http://schemas.openxmlformats.org/officeDocument/2006/relationships/hyperlink" Target="mk:@MSITStore:C:\Program%20Files\Microsoft%20SQL%20Server\80\Tools\Books\tsqlref.chm::/ts_sys-m_1yk9.htm" TargetMode="External"/><Relationship Id="rId12" Type="http://schemas.openxmlformats.org/officeDocument/2006/relationships/hyperlink" Target="mk:@MSITStore:C:\Program%20Files\Microsoft%20SQL%20Server\80\Tools\Books\tsqlref.chm::/ts_sys-d_5xrn.htm" TargetMode="External"/><Relationship Id="rId17" Type="http://schemas.openxmlformats.org/officeDocument/2006/relationships/hyperlink" Target="mk:@MSITStore:C:\Program%20Files\Microsoft%20SQL%20Server\80\Tools\Books\tsqlref.chm::/ts_sys-s_186r.htm#_sysservers_.28.master_database_only.29" TargetMode="External"/><Relationship Id="rId2" Type="http://schemas.openxmlformats.org/officeDocument/2006/relationships/hyperlink" Target="mk:@MSITStore:C:\Program%20Files\Microsoft%20SQL%20Server\80\Tools\Books\tsqlref.chm::/ts_sys-a_55mb.htm" TargetMode="External"/><Relationship Id="rId16" Type="http://schemas.openxmlformats.org/officeDocument/2006/relationships/hyperlink" Target="mk:@MSITStore:C:\Program%20Files\Microsoft%20SQL%20Server\80\Tools\Books\tsqlref.chm::/ts_sys-l_8bp5.htm" TargetMode="External"/><Relationship Id="rId1" Type="http://schemas.openxmlformats.org/officeDocument/2006/relationships/slideLayout" Target="../slideLayouts/slideLayout12.xml"/><Relationship Id="rId6" Type="http://schemas.openxmlformats.org/officeDocument/2006/relationships/hyperlink" Target="mk:@MSITStore:C:\Program%20Files\Microsoft%20SQL%20Server\80\Tools\Books\tsqlref.chm::/ts_sys-c_4qt5.htm" TargetMode="External"/><Relationship Id="rId11" Type="http://schemas.openxmlformats.org/officeDocument/2006/relationships/hyperlink" Target="mk:@MSITStore:C:\Program%20Files\Microsoft%20SQL%20Server\80\Tools\Books\tsqlref.chm::/ts_sys-p_1yi7.htm" TargetMode="External"/><Relationship Id="rId5" Type="http://schemas.openxmlformats.org/officeDocument/2006/relationships/hyperlink" Target="mk:@MSITStore:C:\Program%20Files\Microsoft%20SQL%20Server\80\Tools\Books\tsqlref.chm::/ts_sys-l_64mr.htm" TargetMode="External"/><Relationship Id="rId15" Type="http://schemas.openxmlformats.org/officeDocument/2006/relationships/hyperlink" Target="mk:@MSITStore:C:\Program%20Files\Microsoft%20SQL%20Server\80\Tools\Books\tsqlref.chm::/ts_sys-r_3bcp.htm" TargetMode="External"/><Relationship Id="rId10" Type="http://schemas.openxmlformats.org/officeDocument/2006/relationships/hyperlink" Target="mk:@MSITStore:C:\Program%20Files\Microsoft%20SQL%20Server\80\Tools\Books\tsqlref.chm::/ts_sys-c_4gxl.htm" TargetMode="External"/><Relationship Id="rId4" Type="http://schemas.openxmlformats.org/officeDocument/2006/relationships/hyperlink" Target="mk:@MSITStore:C:\Program%20Files\Microsoft%20SQL%20Server\80\Tools\Books\tsqlref.chm::/ts_sys-c_3dyr.htm" TargetMode="External"/><Relationship Id="rId9" Type="http://schemas.openxmlformats.org/officeDocument/2006/relationships/hyperlink" Target="mk:@MSITStore:C:\Program%20Files\Microsoft%20SQL%20Server\80\Tools\Books\tsqlref.chm::/ts_sys-o_6lbn.htm" TargetMode="External"/><Relationship Id="rId14" Type="http://schemas.openxmlformats.org/officeDocument/2006/relationships/hyperlink" Target="mk:@MSITStore:C:\Program%20Files\Microsoft%20SQL%20Server\80\Tools\Books\tsqlref.chm::/ts_sys-d_001f.htm"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mailto:guoguisuo@bit.edu.cn" TargetMode="Externa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zh-CN" altLang="en-US" sz="4800" dirty="0"/>
              <a:t>数据库应用系统开发</a:t>
            </a:r>
          </a:p>
        </p:txBody>
      </p:sp>
    </p:spTree>
    <p:extLst>
      <p:ext uri="{BB962C8B-B14F-4D97-AF65-F5344CB8AC3E}">
        <p14:creationId xmlns:p14="http://schemas.microsoft.com/office/powerpoint/2010/main" val="3180988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数据库排名</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914400"/>
            <a:ext cx="80391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895600" y="6400800"/>
            <a:ext cx="6019800" cy="369332"/>
          </a:xfrm>
          <a:prstGeom prst="rect">
            <a:avLst/>
          </a:prstGeom>
          <a:noFill/>
        </p:spPr>
        <p:txBody>
          <a:bodyPr wrap="square" rtlCol="0">
            <a:spAutoFit/>
          </a:bodyPr>
          <a:lstStyle/>
          <a:p>
            <a:r>
              <a:rPr lang="en-US" altLang="zh-CN" dirty="0"/>
              <a:t>https://db-engines.com/en/ranking</a:t>
            </a:r>
            <a:endParaRPr lang="zh-CN" altLang="en-US" dirty="0"/>
          </a:p>
        </p:txBody>
      </p:sp>
    </p:spTree>
    <p:extLst>
      <p:ext uri="{BB962C8B-B14F-4D97-AF65-F5344CB8AC3E}">
        <p14:creationId xmlns:p14="http://schemas.microsoft.com/office/powerpoint/2010/main" val="14111262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zh-CN" altLang="en-US"/>
              <a:t>对象名称限定符</a:t>
            </a:r>
          </a:p>
        </p:txBody>
      </p:sp>
      <p:sp>
        <p:nvSpPr>
          <p:cNvPr id="115715" name="Rectangle 3"/>
          <p:cNvSpPr>
            <a:spLocks noGrp="1" noChangeArrowheads="1"/>
          </p:cNvSpPr>
          <p:nvPr>
            <p:ph type="body" idx="1"/>
          </p:nvPr>
        </p:nvSpPr>
        <p:spPr>
          <a:xfrm>
            <a:off x="457200" y="1295400"/>
            <a:ext cx="8229600" cy="5181600"/>
          </a:xfrm>
        </p:spPr>
        <p:txBody>
          <a:bodyPr/>
          <a:lstStyle/>
          <a:p>
            <a:pPr eaLnBrk="1" hangingPunct="1">
              <a:lnSpc>
                <a:spcPct val="110000"/>
              </a:lnSpc>
            </a:pPr>
            <a:r>
              <a:rPr lang="zh-CN" altLang="en-US" sz="1600"/>
              <a:t>服务器、数据库和所有者的名称即所谓的</a:t>
            </a:r>
            <a:r>
              <a:rPr lang="zh-CN" altLang="en-US" sz="1600">
                <a:solidFill>
                  <a:srgbClr val="FF0000"/>
                </a:solidFill>
              </a:rPr>
              <a:t>对象名称限定符</a:t>
            </a:r>
            <a:r>
              <a:rPr lang="zh-CN" altLang="en-US" sz="1600"/>
              <a:t>。引用对象时，不必指定服务器、数据库和所有者。可以用句点标记它们的位置来省略限定符。对象名称的有效格式包括以下几种：</a:t>
            </a:r>
          </a:p>
          <a:p>
            <a:pPr lvl="1" eaLnBrk="1" hangingPunct="1">
              <a:lnSpc>
                <a:spcPct val="120000"/>
              </a:lnSpc>
              <a:spcBef>
                <a:spcPct val="50000"/>
              </a:spcBef>
              <a:spcAft>
                <a:spcPct val="30000"/>
              </a:spcAft>
              <a:buFontTx/>
              <a:buNone/>
            </a:pPr>
            <a:r>
              <a:rPr lang="en-US" altLang="zh-CN" sz="1600"/>
              <a:t>server.database.schema_name.object_name</a:t>
            </a:r>
          </a:p>
          <a:p>
            <a:pPr lvl="1" eaLnBrk="1" hangingPunct="1">
              <a:lnSpc>
                <a:spcPct val="120000"/>
              </a:lnSpc>
              <a:spcBef>
                <a:spcPct val="50000"/>
              </a:spcBef>
              <a:spcAft>
                <a:spcPct val="30000"/>
              </a:spcAft>
              <a:buFontTx/>
              <a:buNone/>
            </a:pPr>
            <a:r>
              <a:rPr lang="en-US" altLang="zh-CN" sz="1600"/>
              <a:t>server.database..object_name</a:t>
            </a:r>
          </a:p>
          <a:p>
            <a:pPr lvl="1" eaLnBrk="1" hangingPunct="1">
              <a:lnSpc>
                <a:spcPct val="120000"/>
              </a:lnSpc>
              <a:spcBef>
                <a:spcPct val="50000"/>
              </a:spcBef>
              <a:spcAft>
                <a:spcPct val="30000"/>
              </a:spcAft>
              <a:buFontTx/>
              <a:buNone/>
            </a:pPr>
            <a:r>
              <a:rPr lang="en-US" altLang="zh-CN" sz="1600"/>
              <a:t>server..schema_name.object_name</a:t>
            </a:r>
          </a:p>
          <a:p>
            <a:pPr lvl="1" eaLnBrk="1" hangingPunct="1">
              <a:lnSpc>
                <a:spcPct val="120000"/>
              </a:lnSpc>
              <a:spcBef>
                <a:spcPct val="50000"/>
              </a:spcBef>
              <a:spcAft>
                <a:spcPct val="30000"/>
              </a:spcAft>
              <a:buFontTx/>
              <a:buNone/>
            </a:pPr>
            <a:r>
              <a:rPr lang="en-US" altLang="zh-CN" sz="1600"/>
              <a:t>server...object_name</a:t>
            </a:r>
          </a:p>
          <a:p>
            <a:pPr lvl="1" eaLnBrk="1" hangingPunct="1">
              <a:lnSpc>
                <a:spcPct val="120000"/>
              </a:lnSpc>
              <a:spcBef>
                <a:spcPct val="50000"/>
              </a:spcBef>
              <a:spcAft>
                <a:spcPct val="30000"/>
              </a:spcAft>
              <a:buFontTx/>
              <a:buNone/>
            </a:pPr>
            <a:r>
              <a:rPr lang="en-US" altLang="zh-CN" sz="1600"/>
              <a:t>database.schema_name.object_name</a:t>
            </a:r>
          </a:p>
          <a:p>
            <a:pPr lvl="1" eaLnBrk="1" hangingPunct="1">
              <a:lnSpc>
                <a:spcPct val="120000"/>
              </a:lnSpc>
              <a:spcBef>
                <a:spcPct val="50000"/>
              </a:spcBef>
              <a:spcAft>
                <a:spcPct val="30000"/>
              </a:spcAft>
              <a:buFontTx/>
              <a:buNone/>
            </a:pPr>
            <a:r>
              <a:rPr lang="en-US" altLang="zh-CN" sz="1600"/>
              <a:t>database..object_name</a:t>
            </a:r>
          </a:p>
          <a:p>
            <a:pPr lvl="1" eaLnBrk="1" hangingPunct="1">
              <a:lnSpc>
                <a:spcPct val="120000"/>
              </a:lnSpc>
              <a:spcBef>
                <a:spcPct val="50000"/>
              </a:spcBef>
              <a:spcAft>
                <a:spcPct val="30000"/>
              </a:spcAft>
              <a:buFontTx/>
              <a:buNone/>
            </a:pPr>
            <a:r>
              <a:rPr lang="en-US" altLang="zh-CN" sz="1600"/>
              <a:t>schema_name.object_name</a:t>
            </a:r>
          </a:p>
          <a:p>
            <a:pPr lvl="1" eaLnBrk="1" hangingPunct="1">
              <a:lnSpc>
                <a:spcPct val="120000"/>
              </a:lnSpc>
              <a:spcBef>
                <a:spcPct val="50000"/>
              </a:spcBef>
              <a:spcAft>
                <a:spcPct val="30000"/>
              </a:spcAft>
              <a:buFontTx/>
              <a:buNone/>
            </a:pPr>
            <a:r>
              <a:rPr lang="en-US" altLang="zh-CN" sz="1600"/>
              <a:t>object_name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a:t>数据类型</a:t>
            </a:r>
          </a:p>
        </p:txBody>
      </p:sp>
      <p:graphicFrame>
        <p:nvGraphicFramePr>
          <p:cNvPr id="442371" name="Group 3"/>
          <p:cNvGraphicFramePr>
            <a:graphicFrameLocks noGrp="1"/>
          </p:cNvGraphicFramePr>
          <p:nvPr/>
        </p:nvGraphicFramePr>
        <p:xfrm>
          <a:off x="1371600" y="1752600"/>
          <a:ext cx="6705600" cy="2889252"/>
        </p:xfrm>
        <a:graphic>
          <a:graphicData uri="http://schemas.openxmlformats.org/drawingml/2006/table">
            <a:tbl>
              <a:tblPr/>
              <a:tblGrid>
                <a:gridCol w="1311275">
                  <a:extLst>
                    <a:ext uri="{9D8B030D-6E8A-4147-A177-3AD203B41FA5}">
                      <a16:colId xmlns:a16="http://schemas.microsoft.com/office/drawing/2014/main" val="20000"/>
                    </a:ext>
                  </a:extLst>
                </a:gridCol>
                <a:gridCol w="1309688">
                  <a:extLst>
                    <a:ext uri="{9D8B030D-6E8A-4147-A177-3AD203B41FA5}">
                      <a16:colId xmlns:a16="http://schemas.microsoft.com/office/drawing/2014/main" val="20001"/>
                    </a:ext>
                  </a:extLst>
                </a:gridCol>
                <a:gridCol w="1311275">
                  <a:extLst>
                    <a:ext uri="{9D8B030D-6E8A-4147-A177-3AD203B41FA5}">
                      <a16:colId xmlns:a16="http://schemas.microsoft.com/office/drawing/2014/main" val="20002"/>
                    </a:ext>
                  </a:extLst>
                </a:gridCol>
                <a:gridCol w="1309687">
                  <a:extLst>
                    <a:ext uri="{9D8B030D-6E8A-4147-A177-3AD203B41FA5}">
                      <a16:colId xmlns:a16="http://schemas.microsoft.com/office/drawing/2014/main" val="20003"/>
                    </a:ext>
                  </a:extLst>
                </a:gridCol>
                <a:gridCol w="1463675">
                  <a:extLst>
                    <a:ext uri="{9D8B030D-6E8A-4147-A177-3AD203B41FA5}">
                      <a16:colId xmlns:a16="http://schemas.microsoft.com/office/drawing/2014/main" val="20004"/>
                    </a:ext>
                  </a:extLst>
                </a:gridCol>
              </a:tblGrid>
              <a:tr h="384007">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binary</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Bigint</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bit</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Char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datetime</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384007">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decimal</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Float</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image</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Int</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Money</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1"/>
                  </a:ext>
                </a:extLst>
              </a:tr>
              <a:tr h="384007">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nchar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Ntext</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nvarchar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Numeric</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Real</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6612">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smalldatetime</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smallint</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smallmoney</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sql_variant</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sysname</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4007">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text</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timestamp</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tinyint</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varbinary</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varchar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4"/>
                  </a:ext>
                </a:extLst>
              </a:tr>
              <a:tr h="676612">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uniqueidentifier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 </a:t>
                      </a: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 </a:t>
                      </a: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 </a:t>
                      </a: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 </a:t>
                      </a:r>
                    </a:p>
                  </a:txBody>
                  <a:tcPr marT="45701" marB="4570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16783" name="Rectangle 47"/>
          <p:cNvSpPr>
            <a:spLocks noChangeArrowheads="1"/>
          </p:cNvSpPr>
          <p:nvPr/>
        </p:nvSpPr>
        <p:spPr bwMode="auto">
          <a:xfrm>
            <a:off x="1917700" y="5029200"/>
            <a:ext cx="18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br>
              <a:rPr lang="en-US" altLang="zh-CN" sz="1800">
                <a:ea typeface="宋体" charset="-122"/>
              </a:rPr>
            </a:br>
            <a:endParaRPr lang="en-US" altLang="zh-CN" sz="1800">
              <a:ea typeface="宋体" charset="-122"/>
            </a:endParaRPr>
          </a:p>
        </p:txBody>
      </p:sp>
    </p:spTree>
  </p:cSld>
  <p:clrMapOvr>
    <a:masterClrMapping/>
  </p:clrMapOvr>
  <p:transition>
    <p:zoom dir="in"/>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zh-CN" altLang="en-US"/>
              <a:t>用户定义的数据类型</a:t>
            </a:r>
          </a:p>
        </p:txBody>
      </p:sp>
      <p:sp>
        <p:nvSpPr>
          <p:cNvPr id="117763" name="Rectangle 3"/>
          <p:cNvSpPr>
            <a:spLocks noChangeArrowheads="1"/>
          </p:cNvSpPr>
          <p:nvPr/>
        </p:nvSpPr>
        <p:spPr bwMode="auto">
          <a:xfrm>
            <a:off x="1371600" y="1600200"/>
            <a:ext cx="6553200" cy="408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 Create a birthday data type that allows nulls.</a:t>
            </a:r>
          </a:p>
          <a:p>
            <a:pPr eaLnBrk="1" hangingPunct="1">
              <a:lnSpc>
                <a:spcPct val="100000"/>
              </a:lnSpc>
              <a:spcAft>
                <a:spcPct val="0"/>
              </a:spcAft>
              <a:buFontTx/>
              <a:buNone/>
            </a:pPr>
            <a:r>
              <a:rPr lang="en-US" altLang="zh-CN" sz="1800">
                <a:ea typeface="宋体" charset="-122"/>
              </a:rPr>
              <a:t>EXEC sp_addtype birthday, datetime, 'NULL'</a:t>
            </a:r>
          </a:p>
          <a:p>
            <a:pPr eaLnBrk="1" hangingPunct="1">
              <a:lnSpc>
                <a:spcPct val="100000"/>
              </a:lnSpc>
              <a:spcAft>
                <a:spcPct val="0"/>
              </a:spcAft>
              <a:buFontTx/>
              <a:buNone/>
            </a:pPr>
            <a:r>
              <a:rPr lang="en-US" altLang="zh-CN" sz="1800">
                <a:ea typeface="宋体" charset="-122"/>
              </a:rPr>
              <a:t>GO</a:t>
            </a:r>
          </a:p>
          <a:p>
            <a:pPr eaLnBrk="1" hangingPunct="1">
              <a:lnSpc>
                <a:spcPct val="100000"/>
              </a:lnSpc>
              <a:spcAft>
                <a:spcPct val="0"/>
              </a:spcAft>
              <a:buFontTx/>
              <a:buNone/>
            </a:pPr>
            <a:r>
              <a:rPr lang="en-US" altLang="zh-CN" sz="1800">
                <a:ea typeface="宋体" charset="-122"/>
              </a:rPr>
              <a:t>-- Create a table using the new data type.</a:t>
            </a:r>
          </a:p>
          <a:p>
            <a:pPr eaLnBrk="1" hangingPunct="1">
              <a:lnSpc>
                <a:spcPct val="100000"/>
              </a:lnSpc>
              <a:spcAft>
                <a:spcPct val="0"/>
              </a:spcAft>
              <a:buFontTx/>
              <a:buNone/>
            </a:pPr>
            <a:r>
              <a:rPr lang="en-US" altLang="zh-CN" sz="1800">
                <a:ea typeface="宋体" charset="-122"/>
              </a:rPr>
              <a:t>CREATE TABLE employee</a:t>
            </a:r>
          </a:p>
          <a:p>
            <a:pPr eaLnBrk="1" hangingPunct="1">
              <a:lnSpc>
                <a:spcPct val="100000"/>
              </a:lnSpc>
              <a:spcAft>
                <a:spcPct val="0"/>
              </a:spcAft>
              <a:buFontTx/>
              <a:buNone/>
            </a:pPr>
            <a:r>
              <a:rPr lang="en-US" altLang="zh-CN" sz="1800">
                <a:ea typeface="宋体" charset="-122"/>
              </a:rPr>
              <a:t>   (emp_id         char(5),</a:t>
            </a:r>
          </a:p>
          <a:p>
            <a:pPr eaLnBrk="1" hangingPunct="1">
              <a:lnSpc>
                <a:spcPct val="100000"/>
              </a:lnSpc>
              <a:spcAft>
                <a:spcPct val="0"/>
              </a:spcAft>
              <a:buFontTx/>
              <a:buNone/>
            </a:pPr>
            <a:r>
              <a:rPr lang="en-US" altLang="zh-CN" sz="1800">
                <a:ea typeface="宋体" charset="-122"/>
              </a:rPr>
              <a:t>   emp_first_name   char(30),</a:t>
            </a:r>
          </a:p>
          <a:p>
            <a:pPr eaLnBrk="1" hangingPunct="1">
              <a:lnSpc>
                <a:spcPct val="100000"/>
              </a:lnSpc>
              <a:spcAft>
                <a:spcPct val="0"/>
              </a:spcAft>
              <a:buFontTx/>
              <a:buNone/>
            </a:pPr>
            <a:r>
              <a:rPr lang="en-US" altLang="zh-CN" sz="1800">
                <a:ea typeface="宋体" charset="-122"/>
              </a:rPr>
              <a:t>   emp_last_name   char(40),</a:t>
            </a:r>
          </a:p>
          <a:p>
            <a:pPr eaLnBrk="1" hangingPunct="1">
              <a:lnSpc>
                <a:spcPct val="100000"/>
              </a:lnSpc>
              <a:spcAft>
                <a:spcPct val="0"/>
              </a:spcAft>
              <a:buFontTx/>
              <a:buNone/>
            </a:pPr>
            <a:r>
              <a:rPr lang="en-US" altLang="zh-CN" sz="1800">
                <a:ea typeface="宋体" charset="-122"/>
              </a:rPr>
              <a:t>   emp_birthday      birthday)</a:t>
            </a:r>
          </a:p>
          <a:p>
            <a:pPr eaLnBrk="1" hangingPunct="1">
              <a:lnSpc>
                <a:spcPct val="100000"/>
              </a:lnSpc>
              <a:spcAft>
                <a:spcPct val="0"/>
              </a:spcAft>
              <a:buFontTx/>
              <a:buNone/>
            </a:pPr>
            <a:endParaRPr lang="en-US" altLang="zh-CN" sz="1800">
              <a:ea typeface="宋体" charset="-122"/>
            </a:endParaRPr>
          </a:p>
        </p:txBody>
      </p:sp>
    </p:spTree>
  </p:cSld>
  <p:clrMapOvr>
    <a:masterClrMapping/>
  </p:clrMapOvr>
  <p:transition>
    <p:checke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zh-CN" altLang="en-US"/>
              <a:t>系统表</a:t>
            </a:r>
          </a:p>
        </p:txBody>
      </p:sp>
      <p:sp>
        <p:nvSpPr>
          <p:cNvPr id="146435" name="Rectangle 3"/>
          <p:cNvSpPr>
            <a:spLocks noGrp="1" noChangeArrowheads="1"/>
          </p:cNvSpPr>
          <p:nvPr>
            <p:ph type="body" idx="1"/>
          </p:nvPr>
        </p:nvSpPr>
        <p:spPr/>
        <p:txBody>
          <a:bodyPr/>
          <a:lstStyle/>
          <a:p>
            <a:pPr eaLnBrk="1" hangingPunct="1"/>
            <a:r>
              <a:rPr lang="en-US" altLang="zh-CN"/>
              <a:t>SQL Server </a:t>
            </a:r>
            <a:r>
              <a:rPr lang="zh-CN" altLang="en-US"/>
              <a:t>将定义服务器配置的数据以及它的所有表存储在称为系统表的特殊表集内。</a:t>
            </a:r>
          </a:p>
          <a:p>
            <a:pPr eaLnBrk="1" hangingPunct="1"/>
            <a:r>
              <a:rPr lang="zh-CN" altLang="en-US"/>
              <a:t>用户不应直接查询或更新系统表，除非没有其它方法获得应用程序所需的数据。只有 </a:t>
            </a:r>
            <a:r>
              <a:rPr lang="en-US" altLang="zh-CN"/>
              <a:t>SQL Server </a:t>
            </a:r>
            <a:r>
              <a:rPr lang="zh-CN" altLang="en-US"/>
              <a:t>才应引用系统表来响应用户发出的管理命令。</a:t>
            </a:r>
          </a:p>
          <a:p>
            <a:pPr eaLnBrk="1" hangingPunct="1"/>
            <a:r>
              <a:rPr lang="zh-CN" altLang="en-US"/>
              <a:t>系统表可能因版本的不同而异。对于直接引用系统表的应用程序，可能必须先进行重写，然后才能升级到使用不同版本系统表的新 </a:t>
            </a:r>
            <a:r>
              <a:rPr lang="en-US" altLang="zh-CN"/>
              <a:t>SQL Server </a:t>
            </a:r>
            <a:r>
              <a:rPr lang="zh-CN" altLang="en-US"/>
              <a:t>版本。</a:t>
            </a:r>
          </a:p>
          <a:p>
            <a:pPr eaLnBrk="1" hangingPunct="1"/>
            <a:r>
              <a:rPr lang="en-US" altLang="zh-CN"/>
              <a:t>SQL Server 2005 </a:t>
            </a:r>
            <a:r>
              <a:rPr lang="zh-CN" altLang="en-US"/>
              <a:t>数据库引擎 系统表已作为只读视图实现，目的是为了保证 </a:t>
            </a:r>
            <a:r>
              <a:rPr lang="en-US" altLang="zh-CN"/>
              <a:t>SQL Server 2005 </a:t>
            </a:r>
            <a:r>
              <a:rPr lang="zh-CN" altLang="en-US"/>
              <a:t>中的向后兼容性。无法直接使用这些系统表中的数据。建议通过使用目录视图访问 </a:t>
            </a:r>
            <a:r>
              <a:rPr lang="en-US" altLang="zh-CN"/>
              <a:t>SQL Server </a:t>
            </a:r>
            <a:r>
              <a:rPr lang="zh-CN" altLang="en-US"/>
              <a:t>元数据。 </a:t>
            </a:r>
          </a:p>
        </p:txBody>
      </p:sp>
    </p:spTree>
  </p:cSld>
  <p:clrMapOvr>
    <a:masterClrMapping/>
  </p:clrMapOvr>
  <p:transition>
    <p:checker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en-US"/>
              <a:t>仅在 </a:t>
            </a:r>
            <a:r>
              <a:rPr lang="en-US" altLang="zh-CN"/>
              <a:t>master </a:t>
            </a:r>
            <a:r>
              <a:rPr lang="zh-CN" altLang="en-US"/>
              <a:t>数据库中的系统表</a:t>
            </a:r>
          </a:p>
        </p:txBody>
      </p:sp>
      <p:graphicFrame>
        <p:nvGraphicFramePr>
          <p:cNvPr id="56420" name="Group 100"/>
          <p:cNvGraphicFramePr>
            <a:graphicFrameLocks noGrp="1"/>
          </p:cNvGraphicFramePr>
          <p:nvPr>
            <p:ph idx="1"/>
          </p:nvPr>
        </p:nvGraphicFramePr>
        <p:xfrm>
          <a:off x="457200" y="1295400"/>
          <a:ext cx="8229600" cy="4830764"/>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603250">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2"/>
                        </a:rPr>
                        <a:t>sysaltfiles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3"/>
                        </a:rPr>
                        <a:t>syslockinfo</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4838">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4"/>
                        </a:rPr>
                        <a:t>syscacheobjects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5"/>
                        </a:rPr>
                        <a:t>syslogins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3250">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6"/>
                        </a:rPr>
                        <a:t>syscharsets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7"/>
                        </a:rPr>
                        <a:t>sysmessages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4838">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8"/>
                        </a:rPr>
                        <a:t>sysconfigures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9"/>
                        </a:rPr>
                        <a:t>sysoledbusers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3250">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10"/>
                        </a:rPr>
                        <a:t>syscurconfigs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11"/>
                        </a:rPr>
                        <a:t>sysperfinfo</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3250">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12"/>
                        </a:rPr>
                        <a:t>sysdatabases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13"/>
                        </a:rPr>
                        <a:t>sysprocesses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04838">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14"/>
                        </a:rPr>
                        <a:t>sysdevices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15"/>
                        </a:rPr>
                        <a:t>sysremotelogins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03250">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16"/>
                        </a:rPr>
                        <a:t>syslanguages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hlinkClick r:id="rId17"/>
                        </a:rPr>
                        <a:t>sysservers</a:t>
                      </a:r>
                      <a:endParaRPr kumimoji="0" lang="en-US" altLang="zh-CN" sz="1600" b="0" i="0" u="none" strike="noStrike" cap="none" normalizeH="0" baseline="0">
                        <a:ln>
                          <a:noFill/>
                        </a:ln>
                        <a:solidFill>
                          <a:schemeClr val="tx1"/>
                        </a:solidFill>
                        <a:effectLst/>
                        <a:latin typeface="Arial" charset="0"/>
                        <a:ea typeface="黑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comb/>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zh-CN" altLang="en-US"/>
              <a:t>查询 </a:t>
            </a:r>
            <a:r>
              <a:rPr lang="en-US" altLang="zh-CN"/>
              <a:t>SQL Server </a:t>
            </a:r>
            <a:r>
              <a:rPr lang="zh-CN" altLang="en-US"/>
              <a:t>系统目录</a:t>
            </a:r>
          </a:p>
        </p:txBody>
      </p:sp>
      <p:sp>
        <p:nvSpPr>
          <p:cNvPr id="162819" name="Rectangle 3"/>
          <p:cNvSpPr>
            <a:spLocks noGrp="1" noChangeArrowheads="1"/>
          </p:cNvSpPr>
          <p:nvPr>
            <p:ph type="body" idx="1"/>
          </p:nvPr>
        </p:nvSpPr>
        <p:spPr/>
        <p:txBody>
          <a:bodyPr/>
          <a:lstStyle/>
          <a:p>
            <a:pPr eaLnBrk="1" hangingPunct="1">
              <a:buFontTx/>
              <a:buNone/>
            </a:pPr>
            <a:r>
              <a:rPr lang="en-US" altLang="zh-CN"/>
              <a:t>     </a:t>
            </a:r>
            <a:r>
              <a:rPr lang="zh-CN" altLang="en-US"/>
              <a:t>对于没有进行硬编码以便与特定的表和视图集一起工作的动态应用程序，它必须具有一种机制用于确定任何与之相连的数据库中对象的结构和属性。这些应用程序可能需要如下信息： </a:t>
            </a:r>
          </a:p>
          <a:p>
            <a:pPr eaLnBrk="1" hangingPunct="1"/>
            <a:r>
              <a:rPr lang="zh-CN" altLang="en-US"/>
              <a:t>数据库中表和视图的数目和名称。</a:t>
            </a:r>
          </a:p>
          <a:p>
            <a:pPr eaLnBrk="1" hangingPunct="1"/>
            <a:r>
              <a:rPr lang="zh-CN" altLang="en-US"/>
              <a:t>表或视图中的列数以及每一列的名称、数据类型、小数位数和精度。</a:t>
            </a:r>
          </a:p>
          <a:p>
            <a:pPr eaLnBrk="1" hangingPunct="1"/>
            <a:r>
              <a:rPr lang="zh-CN" altLang="en-US"/>
              <a:t>为表定义的约束。</a:t>
            </a:r>
          </a:p>
          <a:p>
            <a:pPr eaLnBrk="1" hangingPunct="1"/>
            <a:r>
              <a:rPr lang="zh-CN" altLang="en-US"/>
              <a:t>为表定义的索引和键。</a:t>
            </a:r>
          </a:p>
          <a:p>
            <a:pPr eaLnBrk="1" hangingPunct="1"/>
            <a:endParaRPr lang="en-US" altLang="zh-CN"/>
          </a:p>
        </p:txBody>
      </p:sp>
    </p:spTree>
  </p:cSld>
  <p:clrMapOvr>
    <a:masterClrMapping/>
  </p:clrMapOvr>
  <p:transition>
    <p:blinds/>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r>
              <a:rPr lang="zh-CN" altLang="en-US"/>
              <a:t>访问系统目录的方式</a:t>
            </a:r>
          </a:p>
        </p:txBody>
      </p:sp>
      <p:sp>
        <p:nvSpPr>
          <p:cNvPr id="163843" name="Rectangle 3"/>
          <p:cNvSpPr>
            <a:spLocks noGrp="1" noChangeArrowheads="1"/>
          </p:cNvSpPr>
          <p:nvPr>
            <p:ph type="body" idx="1"/>
          </p:nvPr>
        </p:nvSpPr>
        <p:spPr/>
        <p:txBody>
          <a:bodyPr/>
          <a:lstStyle/>
          <a:p>
            <a:pPr eaLnBrk="1" hangingPunct="1">
              <a:buFontTx/>
              <a:buNone/>
            </a:pPr>
            <a:r>
              <a:rPr lang="en-US" altLang="zh-CN"/>
              <a:t>     </a:t>
            </a:r>
            <a:r>
              <a:rPr lang="zh-CN" altLang="en-US"/>
              <a:t>基于 </a:t>
            </a:r>
            <a:r>
              <a:rPr lang="en-US" altLang="zh-CN"/>
              <a:t>SQL Server </a:t>
            </a:r>
            <a:r>
              <a:rPr lang="zh-CN" altLang="en-US"/>
              <a:t>的应用程序可以使用以下方式访问系统目录中的信息： </a:t>
            </a:r>
          </a:p>
          <a:p>
            <a:pPr eaLnBrk="1" hangingPunct="1"/>
            <a:r>
              <a:rPr lang="zh-CN" altLang="en-US"/>
              <a:t>目录视图。建议使用这种访问方法。</a:t>
            </a:r>
          </a:p>
          <a:p>
            <a:pPr eaLnBrk="1" hangingPunct="1"/>
            <a:r>
              <a:rPr lang="zh-CN" altLang="en-US"/>
              <a:t>信息架构视图。</a:t>
            </a:r>
          </a:p>
          <a:p>
            <a:pPr eaLnBrk="1" hangingPunct="1"/>
            <a:r>
              <a:rPr lang="en-US" altLang="zh-CN"/>
              <a:t>OLE DB </a:t>
            </a:r>
            <a:r>
              <a:rPr lang="zh-CN" altLang="en-US"/>
              <a:t>架构行集。</a:t>
            </a:r>
          </a:p>
          <a:p>
            <a:pPr eaLnBrk="1" hangingPunct="1"/>
            <a:r>
              <a:rPr lang="en-US" altLang="zh-CN"/>
              <a:t>ODBC </a:t>
            </a:r>
            <a:r>
              <a:rPr lang="zh-CN" altLang="en-US"/>
              <a:t>目录函数。</a:t>
            </a:r>
          </a:p>
          <a:p>
            <a:pPr eaLnBrk="1" hangingPunct="1"/>
            <a:r>
              <a:rPr lang="zh-CN" altLang="en-US"/>
              <a:t>系统存储过程和函数。</a:t>
            </a:r>
          </a:p>
          <a:p>
            <a:pPr eaLnBrk="1" hangingPunct="1"/>
            <a:endParaRPr lang="en-US" altLang="zh-CN"/>
          </a:p>
        </p:txBody>
      </p:sp>
    </p:spTree>
  </p:cSld>
  <p:clrMapOvr>
    <a:masterClrMapping/>
  </p:clrMapOvr>
  <p:transition>
    <p:blinds dir="vert"/>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eaLnBrk="1" hangingPunct="1"/>
            <a:r>
              <a:rPr lang="zh-CN" altLang="en-US"/>
              <a:t>为什么使用目录视图</a:t>
            </a:r>
          </a:p>
        </p:txBody>
      </p:sp>
      <p:sp>
        <p:nvSpPr>
          <p:cNvPr id="164867" name="Rectangle 3"/>
          <p:cNvSpPr>
            <a:spLocks noGrp="1" noChangeArrowheads="1"/>
          </p:cNvSpPr>
          <p:nvPr>
            <p:ph type="body" idx="1"/>
          </p:nvPr>
        </p:nvSpPr>
        <p:spPr/>
        <p:txBody>
          <a:bodyPr/>
          <a:lstStyle/>
          <a:p>
            <a:pPr eaLnBrk="1" hangingPunct="1"/>
            <a:r>
              <a:rPr lang="zh-CN" altLang="en-US">
                <a:solidFill>
                  <a:srgbClr val="FF0000"/>
                </a:solidFill>
              </a:rPr>
              <a:t>所有元数据都作为目录视图提供。</a:t>
            </a:r>
          </a:p>
          <a:p>
            <a:pPr eaLnBrk="1" hangingPunct="1"/>
            <a:r>
              <a:rPr lang="zh-CN" altLang="en-US">
                <a:solidFill>
                  <a:srgbClr val="FF0000"/>
                </a:solidFill>
              </a:rPr>
              <a:t>目录视图以一种独立于所有目录表实现的格式来表示元数据，因此，不受基础目录表变化的影响。</a:t>
            </a:r>
            <a:r>
              <a:rPr lang="zh-CN" altLang="en-US"/>
              <a:t> </a:t>
            </a:r>
          </a:p>
          <a:p>
            <a:pPr eaLnBrk="1" hangingPunct="1"/>
            <a:r>
              <a:rPr lang="zh-CN" altLang="en-US"/>
              <a:t>目录视图是访问核心服务器元数据的最有效的方式。</a:t>
            </a:r>
          </a:p>
          <a:p>
            <a:pPr eaLnBrk="1" hangingPunct="1"/>
            <a:r>
              <a:rPr lang="zh-CN" altLang="en-US"/>
              <a:t>目录视图是目录元数据的常规界面，提供了获取、转换以及表示此自定义形式的元数据的最直接的方式。</a:t>
            </a:r>
          </a:p>
          <a:p>
            <a:pPr eaLnBrk="1" hangingPunct="1"/>
            <a:r>
              <a:rPr lang="zh-CN" altLang="en-US"/>
              <a:t>目录视图名称和它们的列名称是说明性的。查询结果将与具备该功能（与正被查询的元数据相对应）中等知识的用户期望一致。</a:t>
            </a:r>
          </a:p>
          <a:p>
            <a:pPr eaLnBrk="1" hangingPunct="1"/>
            <a:endParaRPr lang="en-US" altLang="zh-CN"/>
          </a:p>
        </p:txBody>
      </p:sp>
    </p:spTree>
  </p:cSld>
  <p:clrMapOvr>
    <a:masterClrMapping/>
  </p:clrMapOvr>
  <p:transition>
    <p:blinds dir="vert"/>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zh-CN" altLang="en-US"/>
              <a:t>使用目录视图查询所有列的定义</a:t>
            </a:r>
          </a:p>
        </p:txBody>
      </p:sp>
      <p:sp>
        <p:nvSpPr>
          <p:cNvPr id="165891" name="Rectangle 3"/>
          <p:cNvSpPr>
            <a:spLocks noGrp="1" noChangeArrowheads="1"/>
          </p:cNvSpPr>
          <p:nvPr>
            <p:ph type="body" idx="1"/>
          </p:nvPr>
        </p:nvSpPr>
        <p:spPr/>
        <p:txBody>
          <a:bodyPr/>
          <a:lstStyle/>
          <a:p>
            <a:pPr eaLnBrk="1" hangingPunct="1"/>
            <a:endParaRPr lang="zh-CN" altLang="zh-CN"/>
          </a:p>
        </p:txBody>
      </p:sp>
      <p:pic>
        <p:nvPicPr>
          <p:cNvPr id="165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6781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r>
              <a:rPr lang="zh-CN" altLang="en-US"/>
              <a:t>使用目录视图查询数据库中的表</a:t>
            </a:r>
          </a:p>
        </p:txBody>
      </p:sp>
      <p:sp>
        <p:nvSpPr>
          <p:cNvPr id="166915" name="Rectangle 3"/>
          <p:cNvSpPr>
            <a:spLocks noGrp="1" noChangeArrowheads="1"/>
          </p:cNvSpPr>
          <p:nvPr>
            <p:ph type="body" idx="1"/>
          </p:nvPr>
        </p:nvSpPr>
        <p:spPr/>
        <p:txBody>
          <a:bodyPr/>
          <a:lstStyle/>
          <a:p>
            <a:pPr eaLnBrk="1" hangingPunct="1"/>
            <a:endParaRPr lang="zh-CN" altLang="zh-CN"/>
          </a:p>
        </p:txBody>
      </p:sp>
      <p:pic>
        <p:nvPicPr>
          <p:cNvPr id="166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777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关系数据库排名</a:t>
            </a:r>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1028700"/>
            <a:ext cx="7872413"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21903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zh-CN" altLang="en-US"/>
              <a:t>使用目录视图查询特定表的列定义</a:t>
            </a:r>
          </a:p>
        </p:txBody>
      </p:sp>
      <p:sp>
        <p:nvSpPr>
          <p:cNvPr id="167939" name="Rectangle 3"/>
          <p:cNvSpPr>
            <a:spLocks noGrp="1" noChangeArrowheads="1"/>
          </p:cNvSpPr>
          <p:nvPr>
            <p:ph type="body" idx="1"/>
          </p:nvPr>
        </p:nvSpPr>
        <p:spPr/>
        <p:txBody>
          <a:bodyPr/>
          <a:lstStyle/>
          <a:p>
            <a:pPr eaLnBrk="1" hangingPunct="1"/>
            <a:endParaRPr lang="zh-CN" altLang="zh-CN"/>
          </a:p>
        </p:txBody>
      </p:sp>
      <p:pic>
        <p:nvPicPr>
          <p:cNvPr id="167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391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dir="vert"/>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zh-CN" altLang="en-US"/>
              <a:t>信息架构视图</a:t>
            </a:r>
          </a:p>
        </p:txBody>
      </p:sp>
      <p:sp>
        <p:nvSpPr>
          <p:cNvPr id="168963" name="Rectangle 3"/>
          <p:cNvSpPr>
            <a:spLocks noGrp="1" noChangeArrowheads="1"/>
          </p:cNvSpPr>
          <p:nvPr>
            <p:ph type="body" idx="1"/>
          </p:nvPr>
        </p:nvSpPr>
        <p:spPr>
          <a:xfrm>
            <a:off x="457200" y="1066800"/>
            <a:ext cx="2895600" cy="4830763"/>
          </a:xfrm>
        </p:spPr>
        <p:txBody>
          <a:bodyPr/>
          <a:lstStyle/>
          <a:p>
            <a:pPr eaLnBrk="1" hangingPunct="1"/>
            <a:r>
              <a:rPr lang="zh-CN" altLang="en-US"/>
              <a:t>信息架构视图是基于 </a:t>
            </a:r>
            <a:r>
              <a:rPr lang="en-US" altLang="zh-CN"/>
              <a:t>SQL-92 </a:t>
            </a:r>
            <a:r>
              <a:rPr lang="zh-CN" altLang="en-US"/>
              <a:t>标准中的目录视图定义。它们以一种独立于所有目录表实现的格式来表示目录信息，因此不受基础目录表变化的影响。使用这些视图的应用程序可在符合 </a:t>
            </a:r>
            <a:r>
              <a:rPr lang="en-US" altLang="zh-CN"/>
              <a:t>SQL-92 </a:t>
            </a:r>
            <a:r>
              <a:rPr lang="zh-CN" altLang="en-US"/>
              <a:t>标准的异类数据库系统之间移植。</a:t>
            </a:r>
          </a:p>
        </p:txBody>
      </p:sp>
      <p:pic>
        <p:nvPicPr>
          <p:cNvPr id="168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066800"/>
            <a:ext cx="51054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zh-CN" altLang="en-US"/>
              <a:t>使用信息架构视图查询列定义</a:t>
            </a:r>
          </a:p>
        </p:txBody>
      </p:sp>
      <p:sp>
        <p:nvSpPr>
          <p:cNvPr id="169987" name="Rectangle 3"/>
          <p:cNvSpPr>
            <a:spLocks noGrp="1" noChangeArrowheads="1"/>
          </p:cNvSpPr>
          <p:nvPr>
            <p:ph type="body" idx="1"/>
          </p:nvPr>
        </p:nvSpPr>
        <p:spPr/>
        <p:txBody>
          <a:bodyPr/>
          <a:lstStyle/>
          <a:p>
            <a:pPr eaLnBrk="1" hangingPunct="1"/>
            <a:endParaRPr lang="zh-CN" altLang="zh-CN"/>
          </a:p>
        </p:txBody>
      </p:sp>
      <p:pic>
        <p:nvPicPr>
          <p:cNvPr id="1699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57288"/>
            <a:ext cx="7772400" cy="51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6"/>
          <p:cNvSpPr>
            <a:spLocks noGrp="1" noChangeArrowheads="1"/>
          </p:cNvSpPr>
          <p:nvPr>
            <p:ph type="title"/>
          </p:nvPr>
        </p:nvSpPr>
        <p:spPr/>
        <p:txBody>
          <a:bodyPr/>
          <a:lstStyle/>
          <a:p>
            <a:pPr eaLnBrk="1" hangingPunct="1"/>
            <a:r>
              <a:rPr lang="zh-CN" altLang="en-US"/>
              <a:t>系统存储过程示例</a:t>
            </a:r>
          </a:p>
        </p:txBody>
      </p:sp>
      <p:graphicFrame>
        <p:nvGraphicFramePr>
          <p:cNvPr id="372789" name="Group 53"/>
          <p:cNvGraphicFramePr>
            <a:graphicFrameLocks noGrp="1"/>
          </p:cNvGraphicFramePr>
          <p:nvPr>
            <p:ph idx="1"/>
          </p:nvPr>
        </p:nvGraphicFramePr>
        <p:xfrm>
          <a:off x="457200" y="1295400"/>
          <a:ext cx="8229600" cy="4024312"/>
        </p:xfrm>
        <a:graphic>
          <a:graphicData uri="http://schemas.openxmlformats.org/drawingml/2006/table">
            <a:tbl>
              <a:tblPr/>
              <a:tblGrid>
                <a:gridCol w="21336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420683">
                <a:tc>
                  <a:txBody>
                    <a:bodyPr/>
                    <a:lstStyle/>
                    <a:p>
                      <a:pPr marL="0" marR="0" lvl="0" indent="0" algn="ctr"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名称</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功能</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420747">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sp_columns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回指定表或视图的列的详细信息</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747">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sp_databases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返回当前服务器上的所有数据库的基本信息</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747">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sp_server_info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返回当前服务器的各种特性及其对应取值</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747">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sp_tables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返回当前数据库的所有表和视图，包含系统表</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747">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sp_statistics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返回指定的表或索引视图上的所有索引以及统计的信息</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747">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sp_pkeys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回指定表的主键信息</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079147">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sp_fkeys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若参数为带有主键的表，则返回包含指向该表的外键的所有表；若参数为带有外键的表名，则返回所有同过主键</a:t>
                      </a:r>
                      <a:r>
                        <a:rPr kumimoji="0" lang="en-US" altLang="zh-CN" sz="1800" b="0" i="0" u="none" strike="noStrike" cap="none" normalizeH="0" baseline="0">
                          <a:ln>
                            <a:noFill/>
                          </a:ln>
                          <a:solidFill>
                            <a:schemeClr val="tx1"/>
                          </a:solidFill>
                          <a:effectLst/>
                          <a:latin typeface="Arial" charset="0"/>
                          <a:ea typeface="黑体" pitchFamily="2" charset="-122"/>
                        </a:rPr>
                        <a:t>/</a:t>
                      </a:r>
                      <a:r>
                        <a:rPr kumimoji="0" lang="zh-CN" altLang="en-US" sz="1800" b="0" i="0" u="none" strike="noStrike" cap="none" normalizeH="0" baseline="0">
                          <a:ln>
                            <a:noFill/>
                          </a:ln>
                          <a:solidFill>
                            <a:schemeClr val="tx1"/>
                          </a:solidFill>
                          <a:effectLst/>
                          <a:latin typeface="Arial" charset="0"/>
                          <a:ea typeface="黑体" pitchFamily="2" charset="-122"/>
                        </a:rPr>
                        <a:t>外键关系与该外键相关联的所有表</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zh-CN" altLang="en-US"/>
              <a:t>使用系统存储过程查询数据库的信息</a:t>
            </a:r>
          </a:p>
        </p:txBody>
      </p:sp>
      <p:sp>
        <p:nvSpPr>
          <p:cNvPr id="172035" name="Rectangle 3"/>
          <p:cNvSpPr>
            <a:spLocks noGrp="1" noChangeArrowheads="1"/>
          </p:cNvSpPr>
          <p:nvPr>
            <p:ph type="body" idx="1"/>
          </p:nvPr>
        </p:nvSpPr>
        <p:spPr/>
        <p:txBody>
          <a:bodyPr/>
          <a:lstStyle/>
          <a:p>
            <a:pPr eaLnBrk="1" hangingPunct="1"/>
            <a:endParaRPr lang="zh-CN" altLang="zh-CN"/>
          </a:p>
        </p:txBody>
      </p:sp>
      <p:pic>
        <p:nvPicPr>
          <p:cNvPr id="172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5562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pPr eaLnBrk="1" hangingPunct="1"/>
            <a:r>
              <a:rPr lang="zh-CN" altLang="en-US"/>
              <a:t>使用系统函数</a:t>
            </a:r>
          </a:p>
        </p:txBody>
      </p:sp>
      <p:sp>
        <p:nvSpPr>
          <p:cNvPr id="173059" name="Rectangle 3"/>
          <p:cNvSpPr>
            <a:spLocks noGrp="1" noChangeArrowheads="1"/>
          </p:cNvSpPr>
          <p:nvPr>
            <p:ph type="body" idx="1"/>
          </p:nvPr>
        </p:nvSpPr>
        <p:spPr/>
        <p:txBody>
          <a:bodyPr/>
          <a:lstStyle/>
          <a:p>
            <a:pPr eaLnBrk="1" hangingPunct="1"/>
            <a:r>
              <a:rPr lang="zh-CN" altLang="en-US"/>
              <a:t>某些 </a:t>
            </a:r>
            <a:r>
              <a:rPr lang="en-US" altLang="zh-CN"/>
              <a:t>Transact-SQL </a:t>
            </a:r>
            <a:r>
              <a:rPr lang="zh-CN" altLang="en-US"/>
              <a:t>系统函数的名称以两个 </a:t>
            </a:r>
            <a:r>
              <a:rPr lang="en-US" altLang="zh-CN"/>
              <a:t>at </a:t>
            </a:r>
            <a:r>
              <a:rPr lang="zh-CN" altLang="en-US"/>
              <a:t>符号 </a:t>
            </a:r>
            <a:r>
              <a:rPr lang="en-US" altLang="zh-CN"/>
              <a:t>(@@) </a:t>
            </a:r>
            <a:r>
              <a:rPr lang="zh-CN" altLang="en-US"/>
              <a:t>开头。</a:t>
            </a:r>
            <a:r>
              <a:rPr lang="en-US" altLang="zh-CN"/>
              <a:t>@@function </a:t>
            </a:r>
            <a:r>
              <a:rPr lang="zh-CN" altLang="en-US"/>
              <a:t>是系统函数，并且其语法的使用遵循函数的规则。</a:t>
            </a:r>
          </a:p>
          <a:p>
            <a:pPr eaLnBrk="1" hangingPunct="1"/>
            <a:r>
              <a:rPr lang="zh-CN" altLang="en-US"/>
              <a:t>用于数据库、主机、对象、登录名和用户的下列每对系统函数在给定标识符 </a:t>
            </a:r>
            <a:r>
              <a:rPr lang="en-US" altLang="zh-CN"/>
              <a:t>(ID) </a:t>
            </a:r>
            <a:r>
              <a:rPr lang="zh-CN" altLang="en-US"/>
              <a:t>时返回名称，在给定名称时返回 </a:t>
            </a:r>
            <a:r>
              <a:rPr lang="en-US" altLang="zh-CN"/>
              <a:t>ID</a:t>
            </a:r>
            <a:r>
              <a:rPr lang="zh-CN" altLang="en-US"/>
              <a:t>： </a:t>
            </a:r>
          </a:p>
          <a:p>
            <a:pPr lvl="1" eaLnBrk="1" hangingPunct="1"/>
            <a:r>
              <a:rPr lang="en-US" altLang="zh-CN"/>
              <a:t>DB_ID </a:t>
            </a:r>
            <a:r>
              <a:rPr lang="zh-CN" altLang="en-US"/>
              <a:t>和 </a:t>
            </a:r>
            <a:r>
              <a:rPr lang="en-US" altLang="zh-CN"/>
              <a:t>DB_NAME</a:t>
            </a:r>
          </a:p>
          <a:p>
            <a:pPr lvl="1" eaLnBrk="1" hangingPunct="1"/>
            <a:r>
              <a:rPr lang="en-US" altLang="zh-CN"/>
              <a:t>HOST_ID </a:t>
            </a:r>
            <a:r>
              <a:rPr lang="zh-CN" altLang="en-US"/>
              <a:t>和 </a:t>
            </a:r>
            <a:r>
              <a:rPr lang="en-US" altLang="zh-CN"/>
              <a:t>HOST_NAME</a:t>
            </a:r>
          </a:p>
          <a:p>
            <a:pPr lvl="1" eaLnBrk="1" hangingPunct="1"/>
            <a:r>
              <a:rPr lang="en-US" altLang="zh-CN"/>
              <a:t>OBJECT_ID </a:t>
            </a:r>
            <a:r>
              <a:rPr lang="zh-CN" altLang="en-US"/>
              <a:t>和 </a:t>
            </a:r>
            <a:r>
              <a:rPr lang="en-US" altLang="zh-CN"/>
              <a:t>OBJECT_NAME</a:t>
            </a:r>
          </a:p>
          <a:p>
            <a:pPr lvl="1" eaLnBrk="1" hangingPunct="1"/>
            <a:r>
              <a:rPr lang="en-US" altLang="zh-CN"/>
              <a:t>SUSER_ID </a:t>
            </a:r>
            <a:r>
              <a:rPr lang="zh-CN" altLang="en-US"/>
              <a:t>和 </a:t>
            </a:r>
            <a:r>
              <a:rPr lang="en-US" altLang="zh-CN"/>
              <a:t>SUSER_NAME</a:t>
            </a:r>
            <a:r>
              <a:rPr lang="zh-CN" altLang="en-US"/>
              <a:t>（或 </a:t>
            </a:r>
            <a:r>
              <a:rPr lang="en-US" altLang="zh-CN"/>
              <a:t>SUSER_SID </a:t>
            </a:r>
            <a:r>
              <a:rPr lang="zh-CN" altLang="en-US"/>
              <a:t>和 </a:t>
            </a:r>
            <a:r>
              <a:rPr lang="en-US" altLang="zh-CN"/>
              <a:t>SUSER_SNAME</a:t>
            </a:r>
            <a:r>
              <a:rPr lang="zh-CN" altLang="en-US"/>
              <a:t>）</a:t>
            </a:r>
          </a:p>
          <a:p>
            <a:pPr lvl="1" eaLnBrk="1" hangingPunct="1"/>
            <a:r>
              <a:rPr lang="en-US" altLang="zh-CN"/>
              <a:t>USER_ID </a:t>
            </a:r>
            <a:r>
              <a:rPr lang="zh-CN" altLang="en-US"/>
              <a:t>和 </a:t>
            </a:r>
            <a:r>
              <a:rPr lang="en-US" altLang="zh-CN"/>
              <a:t>USER_NAME</a:t>
            </a:r>
          </a:p>
          <a:p>
            <a:pPr eaLnBrk="1" hangingPunct="1"/>
            <a:endParaRPr lang="en-US" altLang="zh-C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eaLnBrk="1" hangingPunct="1"/>
            <a:r>
              <a:rPr lang="zh-CN" altLang="en-US"/>
              <a:t>使用系统函数查询登录名等</a:t>
            </a:r>
          </a:p>
        </p:txBody>
      </p:sp>
      <p:sp>
        <p:nvSpPr>
          <p:cNvPr id="174083" name="Rectangle 3"/>
          <p:cNvSpPr>
            <a:spLocks noGrp="1" noChangeArrowheads="1"/>
          </p:cNvSpPr>
          <p:nvPr>
            <p:ph type="body" idx="1"/>
          </p:nvPr>
        </p:nvSpPr>
        <p:spPr/>
        <p:txBody>
          <a:bodyPr/>
          <a:lstStyle/>
          <a:p>
            <a:pPr eaLnBrk="1" hangingPunct="1"/>
            <a:endParaRPr lang="zh-CN" altLang="zh-CN"/>
          </a:p>
        </p:txBody>
      </p:sp>
      <p:pic>
        <p:nvPicPr>
          <p:cNvPr id="174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8153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eaLnBrk="1" hangingPunct="1"/>
            <a:r>
              <a:rPr lang="zh-CN" altLang="en-US"/>
              <a:t>查询当前时间</a:t>
            </a:r>
          </a:p>
        </p:txBody>
      </p:sp>
      <p:sp>
        <p:nvSpPr>
          <p:cNvPr id="175107" name="Rectangle 3"/>
          <p:cNvSpPr>
            <a:spLocks noGrp="1" noChangeArrowheads="1"/>
          </p:cNvSpPr>
          <p:nvPr>
            <p:ph type="body" idx="1"/>
          </p:nvPr>
        </p:nvSpPr>
        <p:spPr/>
        <p:txBody>
          <a:bodyPr/>
          <a:lstStyle/>
          <a:p>
            <a:pPr eaLnBrk="1" hangingPunct="1"/>
            <a:endParaRPr lang="zh-CN" altLang="zh-CN"/>
          </a:p>
        </p:txBody>
      </p:sp>
      <p:pic>
        <p:nvPicPr>
          <p:cNvPr id="175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8077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zh-CN" altLang="en-US"/>
              <a:t>存储过程</a:t>
            </a:r>
          </a:p>
        </p:txBody>
      </p:sp>
      <p:sp>
        <p:nvSpPr>
          <p:cNvPr id="177155" name="Rectangle 5"/>
          <p:cNvSpPr>
            <a:spLocks noGrp="1" noChangeArrowheads="1"/>
          </p:cNvSpPr>
          <p:nvPr>
            <p:ph type="body" idx="1"/>
          </p:nvPr>
        </p:nvSpPr>
        <p:spPr>
          <a:xfrm>
            <a:off x="457200" y="3084513"/>
            <a:ext cx="8229600" cy="2309812"/>
          </a:xfrm>
        </p:spPr>
        <p:txBody>
          <a:bodyPr/>
          <a:lstStyle/>
          <a:p>
            <a:pPr eaLnBrk="1" hangingPunct="1"/>
            <a:r>
              <a:rPr lang="en-US" altLang="zh-CN" sz="1800"/>
              <a:t>SQL Server </a:t>
            </a:r>
            <a:r>
              <a:rPr lang="zh-CN" altLang="en-US" sz="1800"/>
              <a:t>中的存储过程与其它编程语言中的过程类似，原因是存储过程可以： </a:t>
            </a:r>
          </a:p>
          <a:p>
            <a:pPr lvl="1" eaLnBrk="1" hangingPunct="1"/>
            <a:r>
              <a:rPr lang="zh-CN" altLang="en-US" sz="1800"/>
              <a:t>接受输入参数并以输出参数的形式将多个值返回至调用过程或批处理。</a:t>
            </a:r>
          </a:p>
          <a:p>
            <a:pPr lvl="1" eaLnBrk="1" hangingPunct="1"/>
            <a:r>
              <a:rPr lang="zh-CN" altLang="en-US" sz="1800"/>
              <a:t>包含执行数据库操作（包括调用其它过程）的编程语句。 </a:t>
            </a:r>
          </a:p>
          <a:p>
            <a:pPr lvl="1" eaLnBrk="1" hangingPunct="1"/>
            <a:r>
              <a:rPr lang="zh-CN" altLang="en-US" sz="1800"/>
              <a:t>向调用过程或批处理返回状态值，以表明成功或失败（以及失败原因）。</a:t>
            </a:r>
          </a:p>
        </p:txBody>
      </p:sp>
      <p:sp>
        <p:nvSpPr>
          <p:cNvPr id="177156" name="Rectangle 4" descr="信纸"/>
          <p:cNvSpPr>
            <a:spLocks noChangeArrowheads="1"/>
          </p:cNvSpPr>
          <p:nvPr/>
        </p:nvSpPr>
        <p:spPr bwMode="auto">
          <a:xfrm>
            <a:off x="914400" y="1524000"/>
            <a:ext cx="7315200" cy="1311275"/>
          </a:xfrm>
          <a:prstGeom prst="rect">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b="1">
                <a:ea typeface="宋体" charset="-122"/>
              </a:rPr>
              <a:t>Transact-SQL </a:t>
            </a:r>
            <a:r>
              <a:rPr lang="zh-CN" altLang="en-US" b="1">
                <a:ea typeface="宋体" charset="-122"/>
              </a:rPr>
              <a:t>语句的预编译集合，这些语句在一个名称下存储并作为一个单元进行处理。</a:t>
            </a:r>
            <a:r>
              <a:rPr lang="en-US" altLang="zh-CN" b="1">
                <a:ea typeface="宋体" charset="-122"/>
              </a:rPr>
              <a:t>SQL Server </a:t>
            </a:r>
            <a:r>
              <a:rPr lang="zh-CN" altLang="en-US" b="1">
                <a:ea typeface="宋体" charset="-122"/>
              </a:rPr>
              <a:t>提供存储过程以管理 </a:t>
            </a:r>
            <a:r>
              <a:rPr lang="en-US" altLang="zh-CN" b="1">
                <a:ea typeface="宋体" charset="-122"/>
              </a:rPr>
              <a:t>SQL Server </a:t>
            </a:r>
            <a:r>
              <a:rPr lang="zh-CN" altLang="en-US" b="1">
                <a:ea typeface="宋体" charset="-122"/>
              </a:rPr>
              <a:t>和显示有关数据库和用户的信息。</a:t>
            </a:r>
            <a:r>
              <a:rPr lang="en-US" altLang="zh-CN" b="1">
                <a:ea typeface="宋体" charset="-122"/>
              </a:rPr>
              <a:t>SQL Server </a:t>
            </a:r>
            <a:r>
              <a:rPr lang="zh-CN" altLang="en-US" b="1">
                <a:ea typeface="宋体" charset="-122"/>
              </a:rPr>
              <a:t>提供的存储过程称为系统存储过程</a:t>
            </a:r>
            <a:r>
              <a:rPr lang="zh-CN" altLang="en-US" sz="1800">
                <a:ea typeface="宋体" charset="-122"/>
              </a:rPr>
              <a:t>。</a:t>
            </a:r>
          </a:p>
        </p:txBody>
      </p:sp>
    </p:spTree>
  </p:cSld>
  <p:clrMapOvr>
    <a:masterClrMapping/>
  </p:clrMapOvr>
  <p:transition>
    <p:checke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zh-CN" altLang="en-US"/>
              <a:t>存储过程的优点</a:t>
            </a:r>
          </a:p>
        </p:txBody>
      </p:sp>
      <p:sp>
        <p:nvSpPr>
          <p:cNvPr id="178179" name="Rectangle 3"/>
          <p:cNvSpPr>
            <a:spLocks noGrp="1" noChangeArrowheads="1"/>
          </p:cNvSpPr>
          <p:nvPr>
            <p:ph type="body" idx="1"/>
          </p:nvPr>
        </p:nvSpPr>
        <p:spPr/>
        <p:txBody>
          <a:bodyPr/>
          <a:lstStyle/>
          <a:p>
            <a:pPr eaLnBrk="1" hangingPunct="1"/>
            <a:r>
              <a:rPr lang="zh-CN" altLang="en-US"/>
              <a:t>使用 </a:t>
            </a:r>
            <a:r>
              <a:rPr lang="en-US" altLang="zh-CN"/>
              <a:t>SQL Server </a:t>
            </a:r>
            <a:r>
              <a:rPr lang="zh-CN" altLang="en-US"/>
              <a:t>中的存储过程而不使用存储在客户计算机本地的 </a:t>
            </a:r>
            <a:r>
              <a:rPr lang="en-US" altLang="zh-CN"/>
              <a:t>Transact-SQL </a:t>
            </a:r>
            <a:r>
              <a:rPr lang="zh-CN" altLang="en-US"/>
              <a:t>程序的优势有：</a:t>
            </a:r>
          </a:p>
          <a:p>
            <a:pPr lvl="1" eaLnBrk="1" hangingPunct="1"/>
            <a:r>
              <a:rPr lang="zh-CN" altLang="en-US"/>
              <a:t>允许程序模块化</a:t>
            </a:r>
          </a:p>
          <a:p>
            <a:pPr lvl="1" eaLnBrk="1" hangingPunct="1"/>
            <a:r>
              <a:rPr lang="zh-CN" altLang="en-US"/>
              <a:t>执行更快</a:t>
            </a:r>
          </a:p>
          <a:p>
            <a:pPr lvl="1" eaLnBrk="1" hangingPunct="1"/>
            <a:r>
              <a:rPr lang="zh-CN" altLang="en-US"/>
              <a:t>减少网络流量</a:t>
            </a:r>
          </a:p>
          <a:p>
            <a:pPr lvl="1" eaLnBrk="1" hangingPunct="1"/>
            <a:r>
              <a:rPr lang="zh-CN" altLang="en-US"/>
              <a:t>增强安全性</a:t>
            </a:r>
          </a:p>
        </p:txBody>
      </p:sp>
    </p:spTree>
  </p:cSld>
  <p:clrMapOvr>
    <a:masterClrMapping/>
  </p:clrMapOvr>
  <p:transition>
    <p:checke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Key-value</a:t>
            </a:r>
            <a:r>
              <a:rPr lang="zh-CN" altLang="en-US" dirty="0"/>
              <a:t>存储数据库排名</a:t>
            </a:r>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56100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76795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eaLnBrk="1" hangingPunct="1"/>
            <a:r>
              <a:rPr lang="zh-CN" altLang="en-US"/>
              <a:t>创建存储过程</a:t>
            </a:r>
          </a:p>
        </p:txBody>
      </p:sp>
      <p:sp>
        <p:nvSpPr>
          <p:cNvPr id="179203" name="Rectangle 3"/>
          <p:cNvSpPr>
            <a:spLocks noGrp="1" noChangeArrowheads="1"/>
          </p:cNvSpPr>
          <p:nvPr>
            <p:ph type="body" idx="1"/>
          </p:nvPr>
        </p:nvSpPr>
        <p:spPr/>
        <p:txBody>
          <a:bodyPr/>
          <a:lstStyle/>
          <a:p>
            <a:pPr eaLnBrk="1" hangingPunct="1">
              <a:lnSpc>
                <a:spcPct val="90000"/>
              </a:lnSpc>
            </a:pPr>
            <a:r>
              <a:rPr lang="zh-CN" altLang="en-US"/>
              <a:t>可使用 </a:t>
            </a:r>
            <a:r>
              <a:rPr lang="en-US" altLang="zh-CN"/>
              <a:t>Transact-SQL </a:t>
            </a:r>
            <a:r>
              <a:rPr lang="zh-CN" altLang="en-US"/>
              <a:t>语句 </a:t>
            </a:r>
            <a:r>
              <a:rPr lang="en-US" altLang="zh-CN"/>
              <a:t>CREATE PROCEDURE </a:t>
            </a:r>
            <a:r>
              <a:rPr lang="zh-CN" altLang="en-US"/>
              <a:t>创建存储过程。创建存储过程前，请考虑下列事项： </a:t>
            </a:r>
          </a:p>
          <a:p>
            <a:pPr lvl="1" eaLnBrk="1" hangingPunct="1">
              <a:lnSpc>
                <a:spcPct val="90000"/>
              </a:lnSpc>
            </a:pPr>
            <a:r>
              <a:rPr lang="zh-CN" altLang="en-US"/>
              <a:t>不能将 </a:t>
            </a:r>
            <a:r>
              <a:rPr lang="en-US" altLang="zh-CN"/>
              <a:t>CREATE PROCEDURE </a:t>
            </a:r>
            <a:r>
              <a:rPr lang="zh-CN" altLang="en-US"/>
              <a:t>语句与其它 </a:t>
            </a:r>
            <a:r>
              <a:rPr lang="en-US" altLang="zh-CN"/>
              <a:t>SQL </a:t>
            </a:r>
            <a:r>
              <a:rPr lang="zh-CN" altLang="en-US"/>
              <a:t>语句组合到单个批处理中。</a:t>
            </a:r>
          </a:p>
          <a:p>
            <a:pPr lvl="1" eaLnBrk="1" hangingPunct="1">
              <a:lnSpc>
                <a:spcPct val="90000"/>
              </a:lnSpc>
            </a:pPr>
            <a:r>
              <a:rPr lang="zh-CN" altLang="en-US"/>
              <a:t>创建存储过程的权限默认属于数据库所有者，该所有者可将此权限授予其他用户。</a:t>
            </a:r>
          </a:p>
          <a:p>
            <a:pPr lvl="1" eaLnBrk="1" hangingPunct="1">
              <a:lnSpc>
                <a:spcPct val="90000"/>
              </a:lnSpc>
            </a:pPr>
            <a:r>
              <a:rPr lang="zh-CN" altLang="en-US"/>
              <a:t>存储过程是数据库对象，其名称必须遵守标识符规则。</a:t>
            </a:r>
          </a:p>
          <a:p>
            <a:pPr lvl="1" eaLnBrk="1" hangingPunct="1">
              <a:lnSpc>
                <a:spcPct val="90000"/>
              </a:lnSpc>
            </a:pPr>
            <a:r>
              <a:rPr lang="zh-CN" altLang="en-US"/>
              <a:t>只能在当前数据库中创建存储过程。 </a:t>
            </a:r>
          </a:p>
          <a:p>
            <a:pPr eaLnBrk="1" hangingPunct="1">
              <a:lnSpc>
                <a:spcPct val="90000"/>
              </a:lnSpc>
            </a:pPr>
            <a:r>
              <a:rPr lang="zh-CN" altLang="en-US"/>
              <a:t>创建存储过程时，应指定： </a:t>
            </a:r>
          </a:p>
          <a:p>
            <a:pPr lvl="1" eaLnBrk="1" hangingPunct="1">
              <a:lnSpc>
                <a:spcPct val="90000"/>
              </a:lnSpc>
            </a:pPr>
            <a:r>
              <a:rPr lang="zh-CN" altLang="en-US"/>
              <a:t>所有输入参数和向调用过程或批处理返回的输出参数。</a:t>
            </a:r>
          </a:p>
          <a:p>
            <a:pPr lvl="1" eaLnBrk="1" hangingPunct="1">
              <a:lnSpc>
                <a:spcPct val="90000"/>
              </a:lnSpc>
            </a:pPr>
            <a:r>
              <a:rPr lang="zh-CN" altLang="en-US"/>
              <a:t>执行数据库操作（包括调用其它过程）的编程语句。</a:t>
            </a:r>
          </a:p>
          <a:p>
            <a:pPr lvl="1" eaLnBrk="1" hangingPunct="1">
              <a:lnSpc>
                <a:spcPct val="90000"/>
              </a:lnSpc>
            </a:pPr>
            <a:r>
              <a:rPr lang="zh-CN" altLang="en-US"/>
              <a:t>返回至调用过程或批处理以表明成功或失败（以及失败原因）的状态值。</a:t>
            </a:r>
          </a:p>
        </p:txBody>
      </p:sp>
    </p:spTree>
  </p:cSld>
  <p:clrMapOvr>
    <a:masterClrMapping/>
  </p:clrMapOvr>
  <p:transition>
    <p:comb/>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eaLnBrk="1" hangingPunct="1"/>
            <a:r>
              <a:rPr lang="zh-CN" altLang="en-US"/>
              <a:t>系统存储过程</a:t>
            </a:r>
          </a:p>
        </p:txBody>
      </p:sp>
      <p:sp>
        <p:nvSpPr>
          <p:cNvPr id="180227" name="Rectangle 3"/>
          <p:cNvSpPr>
            <a:spLocks noGrp="1" noChangeArrowheads="1"/>
          </p:cNvSpPr>
          <p:nvPr>
            <p:ph type="body" idx="1"/>
          </p:nvPr>
        </p:nvSpPr>
        <p:spPr/>
        <p:txBody>
          <a:bodyPr/>
          <a:lstStyle/>
          <a:p>
            <a:pPr eaLnBrk="1" hangingPunct="1"/>
            <a:r>
              <a:rPr lang="zh-CN" altLang="en-US"/>
              <a:t>系统存储过程在 </a:t>
            </a:r>
            <a:r>
              <a:rPr lang="en-US" altLang="zh-CN"/>
              <a:t>master </a:t>
            </a:r>
            <a:r>
              <a:rPr lang="zh-CN" altLang="en-US"/>
              <a:t>数据库中创建并存储，带有 </a:t>
            </a:r>
            <a:r>
              <a:rPr lang="en-US" altLang="zh-CN"/>
              <a:t>sp_ </a:t>
            </a:r>
            <a:r>
              <a:rPr lang="zh-CN" altLang="en-US"/>
              <a:t>前缀。可从任何数据库中执行系统存储过程，而无需使用 </a:t>
            </a:r>
            <a:r>
              <a:rPr lang="en-US" altLang="zh-CN"/>
              <a:t>master </a:t>
            </a:r>
            <a:r>
              <a:rPr lang="zh-CN" altLang="en-US"/>
              <a:t>数据库名称来完全限定该存储过程的名称。</a:t>
            </a:r>
          </a:p>
        </p:txBody>
      </p:sp>
    </p:spTree>
  </p:cSld>
  <p:clrMapOvr>
    <a:masterClrMapping/>
  </p:clrMapOvr>
  <p:transition>
    <p:comb dir="vert"/>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eaLnBrk="1" hangingPunct="1"/>
            <a:r>
              <a:rPr lang="zh-CN" altLang="en-US"/>
              <a:t>系统存储过程</a:t>
            </a:r>
          </a:p>
        </p:txBody>
      </p:sp>
      <p:sp>
        <p:nvSpPr>
          <p:cNvPr id="181251" name="Rectangle 3"/>
          <p:cNvSpPr>
            <a:spLocks noGrp="1" noChangeArrowheads="1"/>
          </p:cNvSpPr>
          <p:nvPr>
            <p:ph type="body" idx="1"/>
          </p:nvPr>
        </p:nvSpPr>
        <p:spPr/>
        <p:txBody>
          <a:bodyPr/>
          <a:lstStyle/>
          <a:p>
            <a:pPr eaLnBrk="1" hangingPunct="1"/>
            <a:r>
              <a:rPr lang="en-US" altLang="zh-CN"/>
              <a:t>SQL Server </a:t>
            </a:r>
            <a:r>
              <a:rPr lang="zh-CN" altLang="en-US"/>
              <a:t>始终按照下列顺序查找以 </a:t>
            </a:r>
            <a:r>
              <a:rPr lang="en-US" altLang="zh-CN"/>
              <a:t>sp_ </a:t>
            </a:r>
            <a:r>
              <a:rPr lang="zh-CN" altLang="en-US"/>
              <a:t>开头的存储过程： </a:t>
            </a:r>
          </a:p>
          <a:p>
            <a:pPr lvl="1" eaLnBrk="1" hangingPunct="1"/>
            <a:r>
              <a:rPr lang="zh-CN" altLang="en-US"/>
              <a:t>在 </a:t>
            </a:r>
            <a:r>
              <a:rPr lang="en-US" altLang="zh-CN"/>
              <a:t>master </a:t>
            </a:r>
            <a:r>
              <a:rPr lang="zh-CN" altLang="en-US"/>
              <a:t>数据库中查找存储过程。</a:t>
            </a:r>
          </a:p>
          <a:p>
            <a:pPr lvl="1" eaLnBrk="1" hangingPunct="1"/>
            <a:r>
              <a:rPr lang="zh-CN" altLang="en-US"/>
              <a:t>根据所提供的任何限定符（数据库名称或所有者）查找该存储过程。</a:t>
            </a:r>
          </a:p>
          <a:p>
            <a:pPr lvl="1" eaLnBrk="1" hangingPunct="1"/>
            <a:r>
              <a:rPr lang="zh-CN" altLang="en-US"/>
              <a:t>如果未指定所有者，则使用 </a:t>
            </a:r>
            <a:r>
              <a:rPr lang="en-US" altLang="zh-CN"/>
              <a:t>dbo </a:t>
            </a:r>
            <a:r>
              <a:rPr lang="zh-CN" altLang="en-US"/>
              <a:t>作为所有者查找该存储过程。 </a:t>
            </a:r>
          </a:p>
          <a:p>
            <a:pPr eaLnBrk="1" hangingPunct="1"/>
            <a:r>
              <a:rPr lang="zh-CN" altLang="en-US"/>
              <a:t>因此，虽然当前数据库中可能存在带 </a:t>
            </a:r>
            <a:r>
              <a:rPr lang="en-US" altLang="zh-CN"/>
              <a:t>sp_ </a:t>
            </a:r>
            <a:r>
              <a:rPr lang="zh-CN" altLang="en-US"/>
              <a:t>前缀的用户创建的存储过程，但总会先检查 </a:t>
            </a:r>
            <a:r>
              <a:rPr lang="en-US" altLang="zh-CN"/>
              <a:t>master </a:t>
            </a:r>
            <a:r>
              <a:rPr lang="zh-CN" altLang="en-US"/>
              <a:t>数据库（即使该存储过程已用数据库名称限定）。</a:t>
            </a:r>
          </a:p>
          <a:p>
            <a:pPr eaLnBrk="1" hangingPunct="1"/>
            <a:r>
              <a:rPr lang="zh-CN" altLang="en-US">
                <a:solidFill>
                  <a:srgbClr val="FF0000"/>
                </a:solidFill>
              </a:rPr>
              <a:t>重要  如果用户创建的存储过程与系统存储过程同名，则永远不执行用户创建的存储过程。</a:t>
            </a:r>
          </a:p>
          <a:p>
            <a:pPr eaLnBrk="1" hangingPunct="1"/>
            <a:endParaRPr lang="en-US" altLang="zh-CN"/>
          </a:p>
        </p:txBody>
      </p:sp>
    </p:spTree>
  </p:cSld>
  <p:clrMapOvr>
    <a:masterClrMapping/>
  </p:clrMapOvr>
  <p:transition>
    <p:blinds/>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r>
              <a:rPr lang="zh-CN" altLang="en-US"/>
              <a:t>创建存储过程的命令</a:t>
            </a:r>
          </a:p>
        </p:txBody>
      </p:sp>
      <p:sp>
        <p:nvSpPr>
          <p:cNvPr id="182275" name="Rectangle 7"/>
          <p:cNvSpPr>
            <a:spLocks noChangeArrowheads="1"/>
          </p:cNvSpPr>
          <p:nvPr/>
        </p:nvSpPr>
        <p:spPr bwMode="blackGray">
          <a:xfrm>
            <a:off x="457200" y="1447800"/>
            <a:ext cx="8305800" cy="3533775"/>
          </a:xfrm>
          <a:prstGeom prst="rect">
            <a:avLst/>
          </a:prstGeom>
          <a:solidFill>
            <a:srgbClr val="C0C0C0"/>
          </a:solidFill>
          <a:ln w="28575">
            <a:solidFill>
              <a:schemeClr val="bg2"/>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lIns="92075" tIns="46038" rIns="92075" bIns="46038">
            <a:spAutoFit/>
          </a:bodyPr>
          <a:lstStyle>
            <a:lvl1pPr defTabSz="400050" eaLnBrk="0" hangingPunct="0">
              <a:lnSpc>
                <a:spcPct val="120000"/>
              </a:lnSpc>
              <a:spcBef>
                <a:spcPct val="50000"/>
              </a:spcBef>
              <a:spcAft>
                <a:spcPct val="30000"/>
              </a:spcAft>
              <a:buBlip>
                <a:blip r:embed="rId2"/>
              </a:buBlip>
              <a:tabLst>
                <a:tab pos="400050" algn="r"/>
                <a:tab pos="673100" algn="l"/>
              </a:tabLst>
              <a:defRPr sz="2000">
                <a:solidFill>
                  <a:schemeClr val="tx1"/>
                </a:solidFill>
                <a:latin typeface="Arial" charset="0"/>
                <a:ea typeface="黑体" pitchFamily="49" charset="-122"/>
              </a:defRPr>
            </a:lvl1pPr>
            <a:lvl2pPr marL="742950" indent="-285750" defTabSz="400050" eaLnBrk="0" hangingPunct="0">
              <a:spcBef>
                <a:spcPct val="20000"/>
              </a:spcBef>
              <a:buBlip>
                <a:blip r:embed="rId3"/>
              </a:buBlip>
              <a:tabLst>
                <a:tab pos="400050" algn="r"/>
                <a:tab pos="673100" algn="l"/>
              </a:tabLst>
              <a:defRPr sz="2000">
                <a:solidFill>
                  <a:schemeClr val="accent2"/>
                </a:solidFill>
                <a:latin typeface="Arial" charset="0"/>
                <a:ea typeface="黑体" pitchFamily="49" charset="-122"/>
              </a:defRPr>
            </a:lvl2pPr>
            <a:lvl3pPr marL="1143000" indent="-228600" defTabSz="400050" eaLnBrk="0" hangingPunct="0">
              <a:spcBef>
                <a:spcPct val="20000"/>
              </a:spcBef>
              <a:buChar char="•"/>
              <a:tabLst>
                <a:tab pos="400050" algn="r"/>
                <a:tab pos="673100" algn="l"/>
              </a:tabLst>
              <a:defRPr>
                <a:solidFill>
                  <a:schemeClr val="tx1"/>
                </a:solidFill>
                <a:latin typeface="Arial" charset="0"/>
                <a:ea typeface="宋体" charset="-122"/>
              </a:defRPr>
            </a:lvl3pPr>
            <a:lvl4pPr marL="1600200" indent="-228600" defTabSz="400050" eaLnBrk="0" hangingPunct="0">
              <a:spcBef>
                <a:spcPct val="20000"/>
              </a:spcBef>
              <a:buChar char="–"/>
              <a:tabLst>
                <a:tab pos="400050" algn="r"/>
                <a:tab pos="673100" algn="l"/>
              </a:tabLst>
              <a:defRPr sz="2000">
                <a:solidFill>
                  <a:schemeClr val="tx1"/>
                </a:solidFill>
                <a:latin typeface="Arial" charset="0"/>
                <a:ea typeface="宋体" charset="-122"/>
              </a:defRPr>
            </a:lvl4pPr>
            <a:lvl5pPr marL="2057400" indent="-228600" defTabSz="400050" eaLnBrk="0" hangingPunct="0">
              <a:spcBef>
                <a:spcPct val="20000"/>
              </a:spcBef>
              <a:buChar char="»"/>
              <a:tabLst>
                <a:tab pos="400050" algn="r"/>
                <a:tab pos="673100" algn="l"/>
              </a:tabLst>
              <a:defRPr sz="2000">
                <a:solidFill>
                  <a:schemeClr val="tx1"/>
                </a:solidFill>
                <a:latin typeface="Arial" charset="0"/>
                <a:ea typeface="宋体" charset="-122"/>
              </a:defRPr>
            </a:lvl5pPr>
            <a:lvl6pPr marL="25146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6pPr>
            <a:lvl7pPr marL="29718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7pPr>
            <a:lvl8pPr marL="34290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8pPr>
            <a:lvl9pPr marL="38862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9pPr>
          </a:lstStyle>
          <a:p>
            <a:pPr>
              <a:lnSpc>
                <a:spcPct val="100000"/>
              </a:lnSpc>
              <a:spcBef>
                <a:spcPct val="0"/>
              </a:spcBef>
              <a:spcAft>
                <a:spcPct val="0"/>
              </a:spcAft>
              <a:buFontTx/>
              <a:buNone/>
            </a:pPr>
            <a:r>
              <a:rPr lang="en-US" altLang="zh-CN">
                <a:ea typeface="宋体" charset="-122"/>
              </a:rPr>
              <a:t>CREATE PROC [ EDURE ] procedure_name [ ; number ]</a:t>
            </a:r>
          </a:p>
          <a:p>
            <a:pPr>
              <a:lnSpc>
                <a:spcPct val="100000"/>
              </a:lnSpc>
              <a:spcBef>
                <a:spcPct val="0"/>
              </a:spcBef>
              <a:spcAft>
                <a:spcPct val="0"/>
              </a:spcAft>
              <a:buFontTx/>
              <a:buNone/>
            </a:pPr>
            <a:r>
              <a:rPr lang="en-US" altLang="zh-CN">
                <a:ea typeface="宋体" charset="-122"/>
              </a:rPr>
              <a:t>    [ { @parameter data_type }</a:t>
            </a:r>
          </a:p>
          <a:p>
            <a:pPr>
              <a:lnSpc>
                <a:spcPct val="100000"/>
              </a:lnSpc>
              <a:spcBef>
                <a:spcPct val="0"/>
              </a:spcBef>
              <a:spcAft>
                <a:spcPct val="0"/>
              </a:spcAft>
              <a:buFontTx/>
              <a:buNone/>
            </a:pPr>
            <a:r>
              <a:rPr lang="en-US" altLang="zh-CN">
                <a:ea typeface="宋体" charset="-122"/>
              </a:rPr>
              <a:t>        [ VARYING ] [ = default ] [ OUTPUT ]</a:t>
            </a:r>
          </a:p>
          <a:p>
            <a:pPr>
              <a:lnSpc>
                <a:spcPct val="100000"/>
              </a:lnSpc>
              <a:spcBef>
                <a:spcPct val="0"/>
              </a:spcBef>
              <a:spcAft>
                <a:spcPct val="0"/>
              </a:spcAft>
              <a:buFontTx/>
              <a:buNone/>
            </a:pPr>
            <a:r>
              <a:rPr lang="en-US" altLang="zh-CN">
                <a:ea typeface="宋体" charset="-122"/>
              </a:rPr>
              <a:t>    ] [ ,...n ] </a:t>
            </a:r>
          </a:p>
          <a:p>
            <a:pPr>
              <a:lnSpc>
                <a:spcPct val="100000"/>
              </a:lnSpc>
              <a:spcBef>
                <a:spcPct val="0"/>
              </a:spcBef>
              <a:spcAft>
                <a:spcPct val="0"/>
              </a:spcAft>
              <a:buFontTx/>
              <a:buNone/>
            </a:pPr>
            <a:endParaRPr lang="en-US" altLang="zh-CN">
              <a:ea typeface="宋体" charset="-122"/>
            </a:endParaRPr>
          </a:p>
          <a:p>
            <a:pPr>
              <a:lnSpc>
                <a:spcPct val="100000"/>
              </a:lnSpc>
              <a:spcBef>
                <a:spcPct val="0"/>
              </a:spcBef>
              <a:spcAft>
                <a:spcPct val="0"/>
              </a:spcAft>
              <a:buFontTx/>
              <a:buNone/>
            </a:pPr>
            <a:r>
              <a:rPr lang="en-US" altLang="zh-CN">
                <a:ea typeface="宋体" charset="-122"/>
              </a:rPr>
              <a:t>[ WITH</a:t>
            </a:r>
          </a:p>
          <a:p>
            <a:pPr>
              <a:lnSpc>
                <a:spcPct val="100000"/>
              </a:lnSpc>
              <a:spcBef>
                <a:spcPct val="0"/>
              </a:spcBef>
              <a:spcAft>
                <a:spcPct val="0"/>
              </a:spcAft>
              <a:buFontTx/>
              <a:buNone/>
            </a:pPr>
            <a:r>
              <a:rPr lang="en-US" altLang="zh-CN">
                <a:ea typeface="宋体" charset="-122"/>
              </a:rPr>
              <a:t>    { RECOMPILE | ENCRYPTION | RECOMPILE , ENCRYPTION } ] </a:t>
            </a:r>
          </a:p>
          <a:p>
            <a:pPr>
              <a:lnSpc>
                <a:spcPct val="100000"/>
              </a:lnSpc>
              <a:spcBef>
                <a:spcPct val="0"/>
              </a:spcBef>
              <a:spcAft>
                <a:spcPct val="0"/>
              </a:spcAft>
              <a:buFontTx/>
              <a:buNone/>
            </a:pPr>
            <a:endParaRPr lang="en-US" altLang="zh-CN">
              <a:ea typeface="宋体" charset="-122"/>
            </a:endParaRPr>
          </a:p>
          <a:p>
            <a:pPr>
              <a:lnSpc>
                <a:spcPct val="100000"/>
              </a:lnSpc>
              <a:spcBef>
                <a:spcPct val="0"/>
              </a:spcBef>
              <a:spcAft>
                <a:spcPct val="0"/>
              </a:spcAft>
              <a:buFontTx/>
              <a:buNone/>
            </a:pPr>
            <a:r>
              <a:rPr lang="en-US" altLang="zh-CN">
                <a:ea typeface="宋体" charset="-122"/>
              </a:rPr>
              <a:t>[ FOR REPLICATION ] </a:t>
            </a:r>
          </a:p>
          <a:p>
            <a:pPr>
              <a:lnSpc>
                <a:spcPct val="100000"/>
              </a:lnSpc>
              <a:spcBef>
                <a:spcPct val="0"/>
              </a:spcBef>
              <a:spcAft>
                <a:spcPct val="0"/>
              </a:spcAft>
              <a:buFontTx/>
              <a:buNone/>
            </a:pPr>
            <a:endParaRPr lang="en-US" altLang="zh-CN">
              <a:ea typeface="宋体" charset="-122"/>
            </a:endParaRPr>
          </a:p>
          <a:p>
            <a:pPr>
              <a:lnSpc>
                <a:spcPct val="100000"/>
              </a:lnSpc>
              <a:spcBef>
                <a:spcPct val="0"/>
              </a:spcBef>
              <a:spcAft>
                <a:spcPct val="0"/>
              </a:spcAft>
              <a:buFontTx/>
              <a:buNone/>
            </a:pPr>
            <a:r>
              <a:rPr lang="en-US" altLang="zh-CN">
                <a:ea typeface="宋体" charset="-122"/>
              </a:rPr>
              <a:t>AS sql_statement [ ...n ]</a:t>
            </a:r>
            <a:r>
              <a:rPr lang="en-US" altLang="zh-CN" sz="2400">
                <a:ea typeface="宋体" charset="-122"/>
              </a:rPr>
              <a:t> </a:t>
            </a:r>
          </a:p>
        </p:txBody>
      </p:sp>
    </p:spTree>
  </p:cSld>
  <p:clrMapOvr>
    <a:masterClrMapping/>
  </p:clrMapOvr>
  <p:transition>
    <p:blinds dir="vert"/>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eaLnBrk="1" hangingPunct="1"/>
            <a:r>
              <a:rPr lang="zh-CN" altLang="en-US"/>
              <a:t>存储过程示例一</a:t>
            </a:r>
          </a:p>
        </p:txBody>
      </p:sp>
      <p:sp>
        <p:nvSpPr>
          <p:cNvPr id="183299" name="Rectangle 4"/>
          <p:cNvSpPr>
            <a:spLocks noChangeArrowheads="1"/>
          </p:cNvSpPr>
          <p:nvPr/>
        </p:nvSpPr>
        <p:spPr bwMode="blackGray">
          <a:xfrm>
            <a:off x="990600" y="1447800"/>
            <a:ext cx="7772400" cy="4083050"/>
          </a:xfrm>
          <a:prstGeom prst="rect">
            <a:avLst/>
          </a:prstGeom>
          <a:solidFill>
            <a:srgbClr val="B2B2B2"/>
          </a:solidFill>
          <a:ln w="28575">
            <a:solidFill>
              <a:schemeClr val="bg2"/>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lIns="92075" tIns="46038" rIns="92075" bIns="46038">
            <a:spAutoFit/>
          </a:bodyPr>
          <a:lstStyle>
            <a:lvl1pPr defTabSz="400050" eaLnBrk="0" hangingPunct="0">
              <a:lnSpc>
                <a:spcPct val="120000"/>
              </a:lnSpc>
              <a:spcBef>
                <a:spcPct val="50000"/>
              </a:spcBef>
              <a:spcAft>
                <a:spcPct val="30000"/>
              </a:spcAft>
              <a:buBlip>
                <a:blip r:embed="rId2"/>
              </a:buBlip>
              <a:tabLst>
                <a:tab pos="400050" algn="r"/>
                <a:tab pos="673100" algn="l"/>
              </a:tabLst>
              <a:defRPr sz="2000">
                <a:solidFill>
                  <a:schemeClr val="tx1"/>
                </a:solidFill>
                <a:latin typeface="Arial" charset="0"/>
                <a:ea typeface="黑体" pitchFamily="49" charset="-122"/>
              </a:defRPr>
            </a:lvl1pPr>
            <a:lvl2pPr marL="742950" indent="-285750" defTabSz="400050" eaLnBrk="0" hangingPunct="0">
              <a:spcBef>
                <a:spcPct val="20000"/>
              </a:spcBef>
              <a:buBlip>
                <a:blip r:embed="rId3"/>
              </a:buBlip>
              <a:tabLst>
                <a:tab pos="400050" algn="r"/>
                <a:tab pos="673100" algn="l"/>
              </a:tabLst>
              <a:defRPr sz="2000">
                <a:solidFill>
                  <a:schemeClr val="accent2"/>
                </a:solidFill>
                <a:latin typeface="Arial" charset="0"/>
                <a:ea typeface="黑体" pitchFamily="49" charset="-122"/>
              </a:defRPr>
            </a:lvl2pPr>
            <a:lvl3pPr marL="1143000" indent="-228600" defTabSz="400050" eaLnBrk="0" hangingPunct="0">
              <a:spcBef>
                <a:spcPct val="20000"/>
              </a:spcBef>
              <a:buChar char="•"/>
              <a:tabLst>
                <a:tab pos="400050" algn="r"/>
                <a:tab pos="673100" algn="l"/>
              </a:tabLst>
              <a:defRPr>
                <a:solidFill>
                  <a:schemeClr val="tx1"/>
                </a:solidFill>
                <a:latin typeface="Arial" charset="0"/>
                <a:ea typeface="宋体" charset="-122"/>
              </a:defRPr>
            </a:lvl3pPr>
            <a:lvl4pPr marL="1600200" indent="-228600" defTabSz="400050" eaLnBrk="0" hangingPunct="0">
              <a:spcBef>
                <a:spcPct val="20000"/>
              </a:spcBef>
              <a:buChar char="–"/>
              <a:tabLst>
                <a:tab pos="400050" algn="r"/>
                <a:tab pos="673100" algn="l"/>
              </a:tabLst>
              <a:defRPr sz="2000">
                <a:solidFill>
                  <a:schemeClr val="tx1"/>
                </a:solidFill>
                <a:latin typeface="Arial" charset="0"/>
                <a:ea typeface="宋体" charset="-122"/>
              </a:defRPr>
            </a:lvl4pPr>
            <a:lvl5pPr marL="2057400" indent="-228600" defTabSz="400050" eaLnBrk="0" hangingPunct="0">
              <a:spcBef>
                <a:spcPct val="20000"/>
              </a:spcBef>
              <a:buChar char="»"/>
              <a:tabLst>
                <a:tab pos="400050" algn="r"/>
                <a:tab pos="673100" algn="l"/>
              </a:tabLst>
              <a:defRPr sz="2000">
                <a:solidFill>
                  <a:schemeClr val="tx1"/>
                </a:solidFill>
                <a:latin typeface="Arial" charset="0"/>
                <a:ea typeface="宋体" charset="-122"/>
              </a:defRPr>
            </a:lvl5pPr>
            <a:lvl6pPr marL="25146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6pPr>
            <a:lvl7pPr marL="29718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7pPr>
            <a:lvl8pPr marL="34290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8pPr>
            <a:lvl9pPr marL="38862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9pPr>
          </a:lstStyle>
          <a:p>
            <a:pPr>
              <a:lnSpc>
                <a:spcPct val="100000"/>
              </a:lnSpc>
              <a:spcBef>
                <a:spcPct val="0"/>
              </a:spcBef>
              <a:spcAft>
                <a:spcPct val="0"/>
              </a:spcAft>
              <a:buFontTx/>
              <a:buNone/>
            </a:pPr>
            <a:r>
              <a:rPr lang="en-US" altLang="zh-CN">
                <a:ea typeface="宋体" charset="-122"/>
              </a:rPr>
              <a:t>USE pubs</a:t>
            </a:r>
          </a:p>
          <a:p>
            <a:pPr>
              <a:lnSpc>
                <a:spcPct val="100000"/>
              </a:lnSpc>
              <a:spcBef>
                <a:spcPct val="0"/>
              </a:spcBef>
              <a:spcAft>
                <a:spcPct val="0"/>
              </a:spcAft>
              <a:buFontTx/>
              <a:buNone/>
            </a:pPr>
            <a:r>
              <a:rPr lang="en-US" altLang="zh-CN">
                <a:ea typeface="宋体" charset="-122"/>
              </a:rPr>
              <a:t>IF EXISTS (SELECT name FROM sysobjects </a:t>
            </a:r>
          </a:p>
          <a:p>
            <a:pPr>
              <a:lnSpc>
                <a:spcPct val="100000"/>
              </a:lnSpc>
              <a:spcBef>
                <a:spcPct val="0"/>
              </a:spcBef>
              <a:spcAft>
                <a:spcPct val="0"/>
              </a:spcAft>
              <a:buFontTx/>
              <a:buNone/>
            </a:pPr>
            <a:r>
              <a:rPr lang="en-US" altLang="zh-CN">
                <a:ea typeface="宋体" charset="-122"/>
              </a:rPr>
              <a:t>         WHERE name = 'au_info_all' AND type = 'P')</a:t>
            </a:r>
          </a:p>
          <a:p>
            <a:pPr>
              <a:lnSpc>
                <a:spcPct val="100000"/>
              </a:lnSpc>
              <a:spcBef>
                <a:spcPct val="0"/>
              </a:spcBef>
              <a:spcAft>
                <a:spcPct val="0"/>
              </a:spcAft>
              <a:buFontTx/>
              <a:buNone/>
            </a:pPr>
            <a:r>
              <a:rPr lang="en-US" altLang="zh-CN">
                <a:ea typeface="宋体" charset="-122"/>
              </a:rPr>
              <a:t>   DROP PROCEDURE au_info_all</a:t>
            </a:r>
          </a:p>
          <a:p>
            <a:pPr>
              <a:lnSpc>
                <a:spcPct val="100000"/>
              </a:lnSpc>
              <a:spcBef>
                <a:spcPct val="0"/>
              </a:spcBef>
              <a:spcAft>
                <a:spcPct val="0"/>
              </a:spcAft>
              <a:buFontTx/>
              <a:buNone/>
            </a:pPr>
            <a:r>
              <a:rPr lang="en-US" altLang="zh-CN">
                <a:ea typeface="宋体" charset="-122"/>
              </a:rPr>
              <a:t>GO</a:t>
            </a:r>
          </a:p>
          <a:p>
            <a:pPr>
              <a:lnSpc>
                <a:spcPct val="100000"/>
              </a:lnSpc>
              <a:spcBef>
                <a:spcPct val="0"/>
              </a:spcBef>
              <a:spcAft>
                <a:spcPct val="0"/>
              </a:spcAft>
              <a:buFontTx/>
              <a:buNone/>
            </a:pPr>
            <a:r>
              <a:rPr lang="en-US" altLang="zh-CN">
                <a:ea typeface="宋体" charset="-122"/>
              </a:rPr>
              <a:t>CREATE PROCEDURE au_info_all</a:t>
            </a:r>
          </a:p>
          <a:p>
            <a:pPr>
              <a:lnSpc>
                <a:spcPct val="100000"/>
              </a:lnSpc>
              <a:spcBef>
                <a:spcPct val="0"/>
              </a:spcBef>
              <a:spcAft>
                <a:spcPct val="0"/>
              </a:spcAft>
              <a:buFontTx/>
              <a:buNone/>
            </a:pPr>
            <a:r>
              <a:rPr lang="en-US" altLang="zh-CN">
                <a:ea typeface="宋体" charset="-122"/>
              </a:rPr>
              <a:t>AS</a:t>
            </a:r>
          </a:p>
          <a:p>
            <a:pPr>
              <a:lnSpc>
                <a:spcPct val="100000"/>
              </a:lnSpc>
              <a:spcBef>
                <a:spcPct val="0"/>
              </a:spcBef>
              <a:spcAft>
                <a:spcPct val="0"/>
              </a:spcAft>
              <a:buFontTx/>
              <a:buNone/>
            </a:pPr>
            <a:r>
              <a:rPr lang="en-US" altLang="zh-CN">
                <a:ea typeface="宋体" charset="-122"/>
              </a:rPr>
              <a:t>SELECT au_lname, au_fname, title, pub_name</a:t>
            </a:r>
          </a:p>
          <a:p>
            <a:pPr>
              <a:lnSpc>
                <a:spcPct val="100000"/>
              </a:lnSpc>
              <a:spcBef>
                <a:spcPct val="0"/>
              </a:spcBef>
              <a:spcAft>
                <a:spcPct val="0"/>
              </a:spcAft>
              <a:buFontTx/>
              <a:buNone/>
            </a:pPr>
            <a:r>
              <a:rPr lang="en-US" altLang="zh-CN">
                <a:ea typeface="宋体" charset="-122"/>
              </a:rPr>
              <a:t>   FROM authors a INNER JOIN titleauthor ta</a:t>
            </a:r>
          </a:p>
          <a:p>
            <a:pPr>
              <a:lnSpc>
                <a:spcPct val="100000"/>
              </a:lnSpc>
              <a:spcBef>
                <a:spcPct val="0"/>
              </a:spcBef>
              <a:spcAft>
                <a:spcPct val="0"/>
              </a:spcAft>
              <a:buFontTx/>
              <a:buNone/>
            </a:pPr>
            <a:r>
              <a:rPr lang="en-US" altLang="zh-CN">
                <a:ea typeface="宋体" charset="-122"/>
              </a:rPr>
              <a:t>      ON a.au_id = ta.au_id INNER JOIN titles t</a:t>
            </a:r>
          </a:p>
          <a:p>
            <a:pPr>
              <a:lnSpc>
                <a:spcPct val="100000"/>
              </a:lnSpc>
              <a:spcBef>
                <a:spcPct val="0"/>
              </a:spcBef>
              <a:spcAft>
                <a:spcPct val="0"/>
              </a:spcAft>
              <a:buFontTx/>
              <a:buNone/>
            </a:pPr>
            <a:r>
              <a:rPr lang="en-US" altLang="zh-CN">
                <a:ea typeface="宋体" charset="-122"/>
              </a:rPr>
              <a:t>      ON t.title_id = ta.title_id INNER JOIN publishers p</a:t>
            </a:r>
          </a:p>
          <a:p>
            <a:pPr>
              <a:lnSpc>
                <a:spcPct val="100000"/>
              </a:lnSpc>
              <a:spcBef>
                <a:spcPct val="0"/>
              </a:spcBef>
              <a:spcAft>
                <a:spcPct val="0"/>
              </a:spcAft>
              <a:buFontTx/>
              <a:buNone/>
            </a:pPr>
            <a:r>
              <a:rPr lang="en-US" altLang="zh-CN">
                <a:ea typeface="宋体" charset="-122"/>
              </a:rPr>
              <a:t>      ON t.pub_id = p.pub_id</a:t>
            </a:r>
          </a:p>
          <a:p>
            <a:pPr>
              <a:lnSpc>
                <a:spcPct val="100000"/>
              </a:lnSpc>
              <a:spcBef>
                <a:spcPct val="0"/>
              </a:spcBef>
              <a:spcAft>
                <a:spcPct val="0"/>
              </a:spcAft>
              <a:buFontTx/>
              <a:buNone/>
            </a:pPr>
            <a:r>
              <a:rPr lang="en-US" altLang="zh-CN">
                <a:ea typeface="宋体" charset="-122"/>
              </a:rPr>
              <a:t>GO</a:t>
            </a:r>
          </a:p>
        </p:txBody>
      </p:sp>
    </p:spTree>
  </p:cSld>
  <p:clrMapOvr>
    <a:masterClrMapping/>
  </p:clrMapOvr>
  <p:transition>
    <p:zoom dir="in"/>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eaLnBrk="1" hangingPunct="1"/>
            <a:r>
              <a:rPr lang="zh-CN" altLang="en-US"/>
              <a:t>带参数的存储过程</a:t>
            </a:r>
          </a:p>
        </p:txBody>
      </p:sp>
      <p:sp>
        <p:nvSpPr>
          <p:cNvPr id="150532" name="Rectangle 4"/>
          <p:cNvSpPr>
            <a:spLocks noChangeArrowheads="1"/>
          </p:cNvSpPr>
          <p:nvPr/>
        </p:nvSpPr>
        <p:spPr bwMode="auto">
          <a:xfrm>
            <a:off x="457200" y="990600"/>
            <a:ext cx="7696200" cy="3352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CREATE PROCEDURE au_info </a:t>
            </a:r>
          </a:p>
          <a:p>
            <a:pPr eaLnBrk="1" hangingPunct="1">
              <a:lnSpc>
                <a:spcPct val="100000"/>
              </a:lnSpc>
              <a:spcBef>
                <a:spcPct val="0"/>
              </a:spcBef>
              <a:spcAft>
                <a:spcPct val="0"/>
              </a:spcAft>
              <a:buFontTx/>
              <a:buNone/>
            </a:pPr>
            <a:r>
              <a:rPr lang="en-US" altLang="zh-CN" sz="1800">
                <a:ea typeface="宋体" charset="-122"/>
              </a:rPr>
              <a:t>   @lastname varchar(40), </a:t>
            </a:r>
          </a:p>
          <a:p>
            <a:pPr eaLnBrk="1" hangingPunct="1">
              <a:lnSpc>
                <a:spcPct val="100000"/>
              </a:lnSpc>
              <a:spcBef>
                <a:spcPct val="0"/>
              </a:spcBef>
              <a:spcAft>
                <a:spcPct val="0"/>
              </a:spcAft>
              <a:buFontTx/>
              <a:buNone/>
            </a:pPr>
            <a:r>
              <a:rPr lang="en-US" altLang="zh-CN" sz="1800">
                <a:ea typeface="宋体" charset="-122"/>
              </a:rPr>
              <a:t>   @firstname varchar(20) </a:t>
            </a:r>
          </a:p>
          <a:p>
            <a:pPr eaLnBrk="1" hangingPunct="1">
              <a:lnSpc>
                <a:spcPct val="100000"/>
              </a:lnSpc>
              <a:spcBef>
                <a:spcPct val="0"/>
              </a:spcBef>
              <a:spcAft>
                <a:spcPct val="0"/>
              </a:spcAft>
              <a:buFontTx/>
              <a:buNone/>
            </a:pPr>
            <a:r>
              <a:rPr lang="en-US" altLang="zh-CN" sz="1800">
                <a:ea typeface="宋体" charset="-122"/>
              </a:rPr>
              <a:t>AS </a:t>
            </a:r>
          </a:p>
          <a:p>
            <a:pPr eaLnBrk="1" hangingPunct="1">
              <a:lnSpc>
                <a:spcPct val="100000"/>
              </a:lnSpc>
              <a:spcBef>
                <a:spcPct val="0"/>
              </a:spcBef>
              <a:spcAft>
                <a:spcPct val="0"/>
              </a:spcAft>
              <a:buFontTx/>
              <a:buNone/>
            </a:pPr>
            <a:r>
              <a:rPr lang="en-US" altLang="zh-CN" sz="1800">
                <a:ea typeface="宋体" charset="-122"/>
              </a:rPr>
              <a:t>SELECT au_lname, au_fname, title, pub_name</a:t>
            </a:r>
          </a:p>
          <a:p>
            <a:pPr eaLnBrk="1" hangingPunct="1">
              <a:lnSpc>
                <a:spcPct val="100000"/>
              </a:lnSpc>
              <a:spcBef>
                <a:spcPct val="0"/>
              </a:spcBef>
              <a:spcAft>
                <a:spcPct val="0"/>
              </a:spcAft>
              <a:buFontTx/>
              <a:buNone/>
            </a:pPr>
            <a:r>
              <a:rPr lang="en-US" altLang="zh-CN" sz="1800">
                <a:ea typeface="宋体" charset="-122"/>
              </a:rPr>
              <a:t>   FROM authors a INNER JOIN titleauthor ta</a:t>
            </a:r>
          </a:p>
          <a:p>
            <a:pPr eaLnBrk="1" hangingPunct="1">
              <a:lnSpc>
                <a:spcPct val="100000"/>
              </a:lnSpc>
              <a:spcBef>
                <a:spcPct val="0"/>
              </a:spcBef>
              <a:spcAft>
                <a:spcPct val="0"/>
              </a:spcAft>
              <a:buFontTx/>
              <a:buNone/>
            </a:pPr>
            <a:r>
              <a:rPr lang="en-US" altLang="zh-CN" sz="1800">
                <a:ea typeface="宋体" charset="-122"/>
              </a:rPr>
              <a:t>      ON a.au_id = ta.au_id INNER JOIN titles t</a:t>
            </a:r>
          </a:p>
          <a:p>
            <a:pPr eaLnBrk="1" hangingPunct="1">
              <a:lnSpc>
                <a:spcPct val="100000"/>
              </a:lnSpc>
              <a:spcBef>
                <a:spcPct val="0"/>
              </a:spcBef>
              <a:spcAft>
                <a:spcPct val="0"/>
              </a:spcAft>
              <a:buFontTx/>
              <a:buNone/>
            </a:pPr>
            <a:r>
              <a:rPr lang="en-US" altLang="zh-CN" sz="1800">
                <a:ea typeface="宋体" charset="-122"/>
              </a:rPr>
              <a:t>      ON t.title_id = ta.title_id INNER JOIN publishers p</a:t>
            </a:r>
          </a:p>
          <a:p>
            <a:pPr eaLnBrk="1" hangingPunct="1">
              <a:lnSpc>
                <a:spcPct val="100000"/>
              </a:lnSpc>
              <a:spcBef>
                <a:spcPct val="0"/>
              </a:spcBef>
              <a:spcAft>
                <a:spcPct val="0"/>
              </a:spcAft>
              <a:buFontTx/>
              <a:buNone/>
            </a:pPr>
            <a:r>
              <a:rPr lang="en-US" altLang="zh-CN" sz="1800">
                <a:ea typeface="宋体" charset="-122"/>
              </a:rPr>
              <a:t>      ON t.pub_id = p.pub_id</a:t>
            </a:r>
          </a:p>
          <a:p>
            <a:pPr eaLnBrk="1" hangingPunct="1">
              <a:lnSpc>
                <a:spcPct val="100000"/>
              </a:lnSpc>
              <a:spcBef>
                <a:spcPct val="0"/>
              </a:spcBef>
              <a:spcAft>
                <a:spcPct val="0"/>
              </a:spcAft>
              <a:buFontTx/>
              <a:buNone/>
            </a:pPr>
            <a:r>
              <a:rPr lang="en-US" altLang="zh-CN" sz="1800">
                <a:ea typeface="宋体" charset="-122"/>
              </a:rPr>
              <a:t>   WHERE  au_fname = @firstname</a:t>
            </a:r>
          </a:p>
          <a:p>
            <a:pPr eaLnBrk="1" hangingPunct="1">
              <a:lnSpc>
                <a:spcPct val="100000"/>
              </a:lnSpc>
              <a:spcBef>
                <a:spcPct val="0"/>
              </a:spcBef>
              <a:spcAft>
                <a:spcPct val="0"/>
              </a:spcAft>
              <a:buFontTx/>
              <a:buNone/>
            </a:pPr>
            <a:r>
              <a:rPr lang="en-US" altLang="zh-CN" sz="1800">
                <a:ea typeface="宋体" charset="-122"/>
              </a:rPr>
              <a:t>      AND au_lname = @lastname</a:t>
            </a:r>
          </a:p>
          <a:p>
            <a:pPr eaLnBrk="1" hangingPunct="1">
              <a:lnSpc>
                <a:spcPct val="100000"/>
              </a:lnSpc>
              <a:spcBef>
                <a:spcPct val="0"/>
              </a:spcBef>
              <a:spcAft>
                <a:spcPct val="0"/>
              </a:spcAft>
              <a:buFontTx/>
              <a:buNone/>
            </a:pPr>
            <a:endParaRPr lang="en-US" altLang="zh-CN" sz="1800">
              <a:ea typeface="宋体" charset="-122"/>
            </a:endParaRPr>
          </a:p>
        </p:txBody>
      </p:sp>
      <p:sp>
        <p:nvSpPr>
          <p:cNvPr id="150533" name="AutoShape 5"/>
          <p:cNvSpPr>
            <a:spLocks noChangeArrowheads="1"/>
          </p:cNvSpPr>
          <p:nvPr/>
        </p:nvSpPr>
        <p:spPr bwMode="auto">
          <a:xfrm>
            <a:off x="4343400" y="914400"/>
            <a:ext cx="4267200" cy="990600"/>
          </a:xfrm>
          <a:prstGeom prst="wedgeRectCallout">
            <a:avLst>
              <a:gd name="adj1" fmla="val -73102"/>
              <a:gd name="adj2" fmla="val 16667"/>
            </a:avLst>
          </a:prstGeom>
          <a:solidFill>
            <a:srgbClr val="B2B2B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zh-CN" altLang="en-US" sz="1800">
                <a:ea typeface="宋体" charset="-122"/>
              </a:rPr>
              <a:t>一个存储过程可有多达 </a:t>
            </a:r>
            <a:r>
              <a:rPr lang="en-US" altLang="zh-CN" sz="1800">
                <a:ea typeface="宋体" charset="-122"/>
              </a:rPr>
              <a:t>2100 </a:t>
            </a:r>
            <a:r>
              <a:rPr lang="zh-CN" altLang="en-US" sz="1800">
                <a:ea typeface="宋体" charset="-122"/>
              </a:rPr>
              <a:t>个参数，每个参数都有名称、数据类型、方向和默认值。</a:t>
            </a:r>
          </a:p>
        </p:txBody>
      </p:sp>
      <p:sp>
        <p:nvSpPr>
          <p:cNvPr id="150534" name="Rectangle 6"/>
          <p:cNvSpPr>
            <a:spLocks noChangeArrowheads="1"/>
          </p:cNvSpPr>
          <p:nvPr/>
        </p:nvSpPr>
        <p:spPr bwMode="auto">
          <a:xfrm>
            <a:off x="4876800" y="4343400"/>
            <a:ext cx="3962400" cy="2209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(2)</a:t>
            </a:r>
            <a:r>
              <a:rPr lang="zh-CN" altLang="en-US" sz="1800">
                <a:ea typeface="宋体" charset="-122"/>
              </a:rPr>
              <a:t>每个存储过程参数都必须用唯一的名称进行定义。与标准的 </a:t>
            </a:r>
            <a:r>
              <a:rPr lang="en-US" altLang="zh-CN" sz="1800">
                <a:ea typeface="宋体" charset="-122"/>
              </a:rPr>
              <a:t>Transact-SQL </a:t>
            </a:r>
            <a:r>
              <a:rPr lang="zh-CN" altLang="en-US" sz="1800">
                <a:ea typeface="宋体" charset="-122"/>
              </a:rPr>
              <a:t>变量相同，存储过程参数名称必须以单个 </a:t>
            </a:r>
            <a:r>
              <a:rPr lang="en-US" altLang="zh-CN" sz="1800">
                <a:ea typeface="宋体" charset="-122"/>
              </a:rPr>
              <a:t>@ </a:t>
            </a:r>
            <a:r>
              <a:rPr lang="zh-CN" altLang="en-US" sz="1800">
                <a:ea typeface="宋体" charset="-122"/>
              </a:rPr>
              <a:t>字符开头，并且必须遵从对象标识符规则。</a:t>
            </a:r>
          </a:p>
        </p:txBody>
      </p:sp>
      <p:sp>
        <p:nvSpPr>
          <p:cNvPr id="150535" name="Rectangle 7"/>
          <p:cNvSpPr>
            <a:spLocks noChangeArrowheads="1"/>
          </p:cNvSpPr>
          <p:nvPr/>
        </p:nvSpPr>
        <p:spPr bwMode="auto">
          <a:xfrm>
            <a:off x="533400" y="4495800"/>
            <a:ext cx="4267200" cy="2057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(1)</a:t>
            </a:r>
            <a:r>
              <a:rPr lang="zh-CN" altLang="en-US" sz="1800">
                <a:ea typeface="宋体" charset="-122"/>
              </a:rPr>
              <a:t>通过为可选参数指定默认值，可创建带有可选参数的存储过程。执行该存储过程时，如果未指定其它值，则使用默认值。</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animEffect transition="in" filter="blinds(horizontal)">
                                      <p:cBhvr>
                                        <p:cTn id="7" dur="500"/>
                                        <p:tgtEl>
                                          <p:spTgt spid="150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0533"/>
                                        </p:tgtEl>
                                        <p:attrNameLst>
                                          <p:attrName>style.visibility</p:attrName>
                                        </p:attrNameLst>
                                      </p:cBhvr>
                                      <p:to>
                                        <p:strVal val="visible"/>
                                      </p:to>
                                    </p:set>
                                    <p:animEffect transition="in" filter="blinds(horizontal)">
                                      <p:cBhvr>
                                        <p:cTn id="12" dur="500"/>
                                        <p:tgtEl>
                                          <p:spTgt spid="150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grpId="1" nodeType="clickEffect">
                                  <p:stCondLst>
                                    <p:cond delay="0"/>
                                  </p:stCondLst>
                                  <p:childTnLst>
                                    <p:anim calcmode="lin" valueType="num">
                                      <p:cBhvr additive="base">
                                        <p:cTn id="16" dur="500"/>
                                        <p:tgtEl>
                                          <p:spTgt spid="150533"/>
                                        </p:tgtEl>
                                        <p:attrNameLst>
                                          <p:attrName>ppt_x</p:attrName>
                                        </p:attrNameLst>
                                      </p:cBhvr>
                                      <p:tavLst>
                                        <p:tav tm="0">
                                          <p:val>
                                            <p:strVal val="ppt_x"/>
                                          </p:val>
                                        </p:tav>
                                        <p:tav tm="100000">
                                          <p:val>
                                            <p:strVal val="ppt_x"/>
                                          </p:val>
                                        </p:tav>
                                      </p:tavLst>
                                    </p:anim>
                                    <p:anim calcmode="lin" valueType="num">
                                      <p:cBhvr additive="base">
                                        <p:cTn id="17" dur="500"/>
                                        <p:tgtEl>
                                          <p:spTgt spid="150533"/>
                                        </p:tgtEl>
                                        <p:attrNameLst>
                                          <p:attrName>ppt_y</p:attrName>
                                        </p:attrNameLst>
                                      </p:cBhvr>
                                      <p:tavLst>
                                        <p:tav tm="0">
                                          <p:val>
                                            <p:strVal val="ppt_y"/>
                                          </p:val>
                                        </p:tav>
                                        <p:tav tm="100000">
                                          <p:val>
                                            <p:strVal val="1+ppt_h/2"/>
                                          </p:val>
                                        </p:tav>
                                      </p:tavLst>
                                    </p:anim>
                                    <p:set>
                                      <p:cBhvr>
                                        <p:cTn id="18" dur="1" fill="hold">
                                          <p:stCondLst>
                                            <p:cond delay="499"/>
                                          </p:stCondLst>
                                        </p:cTn>
                                        <p:tgtEl>
                                          <p:spTgt spid="150533"/>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0534"/>
                                        </p:tgtEl>
                                        <p:attrNameLst>
                                          <p:attrName>style.visibility</p:attrName>
                                        </p:attrNameLst>
                                      </p:cBhvr>
                                      <p:to>
                                        <p:strVal val="visible"/>
                                      </p:to>
                                    </p:set>
                                    <p:animEffect transition="in" filter="blinds(horizontal)">
                                      <p:cBhvr>
                                        <p:cTn id="23" dur="500"/>
                                        <p:tgtEl>
                                          <p:spTgt spid="15053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xit" presetSubtype="4" fill="hold" grpId="1" nodeType="clickEffect">
                                  <p:stCondLst>
                                    <p:cond delay="0"/>
                                  </p:stCondLst>
                                  <p:childTnLst>
                                    <p:anim calcmode="lin" valueType="num">
                                      <p:cBhvr additive="base">
                                        <p:cTn id="27" dur="500"/>
                                        <p:tgtEl>
                                          <p:spTgt spid="150534"/>
                                        </p:tgtEl>
                                        <p:attrNameLst>
                                          <p:attrName>ppt_x</p:attrName>
                                        </p:attrNameLst>
                                      </p:cBhvr>
                                      <p:tavLst>
                                        <p:tav tm="0">
                                          <p:val>
                                            <p:strVal val="ppt_x"/>
                                          </p:val>
                                        </p:tav>
                                        <p:tav tm="100000">
                                          <p:val>
                                            <p:strVal val="ppt_x"/>
                                          </p:val>
                                        </p:tav>
                                      </p:tavLst>
                                    </p:anim>
                                    <p:anim calcmode="lin" valueType="num">
                                      <p:cBhvr additive="base">
                                        <p:cTn id="28" dur="500"/>
                                        <p:tgtEl>
                                          <p:spTgt spid="150534"/>
                                        </p:tgtEl>
                                        <p:attrNameLst>
                                          <p:attrName>ppt_y</p:attrName>
                                        </p:attrNameLst>
                                      </p:cBhvr>
                                      <p:tavLst>
                                        <p:tav tm="0">
                                          <p:val>
                                            <p:strVal val="ppt_y"/>
                                          </p:val>
                                        </p:tav>
                                        <p:tav tm="100000">
                                          <p:val>
                                            <p:strVal val="1+ppt_h/2"/>
                                          </p:val>
                                        </p:tav>
                                      </p:tavLst>
                                    </p:anim>
                                    <p:set>
                                      <p:cBhvr>
                                        <p:cTn id="29" dur="1" fill="hold">
                                          <p:stCondLst>
                                            <p:cond delay="499"/>
                                          </p:stCondLst>
                                        </p:cTn>
                                        <p:tgtEl>
                                          <p:spTgt spid="150534"/>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50535"/>
                                        </p:tgtEl>
                                        <p:attrNameLst>
                                          <p:attrName>style.visibility</p:attrName>
                                        </p:attrNameLst>
                                      </p:cBhvr>
                                      <p:to>
                                        <p:strVal val="visible"/>
                                      </p:to>
                                    </p:set>
                                    <p:animEffect transition="in" filter="blinds(horizontal)">
                                      <p:cBhvr>
                                        <p:cTn id="34" dur="500"/>
                                        <p:tgtEl>
                                          <p:spTgt spid="15053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xit" presetSubtype="4" fill="hold" grpId="1" nodeType="clickEffect">
                                  <p:stCondLst>
                                    <p:cond delay="0"/>
                                  </p:stCondLst>
                                  <p:childTnLst>
                                    <p:anim calcmode="lin" valueType="num">
                                      <p:cBhvr additive="base">
                                        <p:cTn id="38" dur="500"/>
                                        <p:tgtEl>
                                          <p:spTgt spid="150535"/>
                                        </p:tgtEl>
                                        <p:attrNameLst>
                                          <p:attrName>ppt_x</p:attrName>
                                        </p:attrNameLst>
                                      </p:cBhvr>
                                      <p:tavLst>
                                        <p:tav tm="0">
                                          <p:val>
                                            <p:strVal val="ppt_x"/>
                                          </p:val>
                                        </p:tav>
                                        <p:tav tm="100000">
                                          <p:val>
                                            <p:strVal val="ppt_x"/>
                                          </p:val>
                                        </p:tav>
                                      </p:tavLst>
                                    </p:anim>
                                    <p:anim calcmode="lin" valueType="num">
                                      <p:cBhvr additive="base">
                                        <p:cTn id="39" dur="500"/>
                                        <p:tgtEl>
                                          <p:spTgt spid="150535"/>
                                        </p:tgtEl>
                                        <p:attrNameLst>
                                          <p:attrName>ppt_y</p:attrName>
                                        </p:attrNameLst>
                                      </p:cBhvr>
                                      <p:tavLst>
                                        <p:tav tm="0">
                                          <p:val>
                                            <p:strVal val="ppt_y"/>
                                          </p:val>
                                        </p:tav>
                                        <p:tav tm="100000">
                                          <p:val>
                                            <p:strVal val="1+ppt_h/2"/>
                                          </p:val>
                                        </p:tav>
                                      </p:tavLst>
                                    </p:anim>
                                    <p:set>
                                      <p:cBhvr>
                                        <p:cTn id="40" dur="1" fill="hold">
                                          <p:stCondLst>
                                            <p:cond delay="499"/>
                                          </p:stCondLst>
                                        </p:cTn>
                                        <p:tgtEl>
                                          <p:spTgt spid="1505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animBg="1"/>
      <p:bldP spid="150533" grpId="0" animBg="1"/>
      <p:bldP spid="150533" grpId="1" animBg="1"/>
      <p:bldP spid="150534" grpId="0" animBg="1"/>
      <p:bldP spid="150534" grpId="1" animBg="1"/>
      <p:bldP spid="150535" grpId="0" animBg="1"/>
      <p:bldP spid="150535"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eaLnBrk="1" hangingPunct="1"/>
            <a:r>
              <a:rPr lang="zh-CN" altLang="en-US"/>
              <a:t>执行存储过程</a:t>
            </a:r>
          </a:p>
        </p:txBody>
      </p:sp>
      <p:sp>
        <p:nvSpPr>
          <p:cNvPr id="185347" name="Rectangle 3"/>
          <p:cNvSpPr>
            <a:spLocks noGrp="1" noChangeArrowheads="1"/>
          </p:cNvSpPr>
          <p:nvPr>
            <p:ph type="body" idx="1"/>
          </p:nvPr>
        </p:nvSpPr>
        <p:spPr/>
        <p:txBody>
          <a:bodyPr/>
          <a:lstStyle/>
          <a:p>
            <a:pPr marL="457200" indent="-457200" eaLnBrk="1" hangingPunct="1"/>
            <a:r>
              <a:rPr lang="zh-CN" altLang="en-US"/>
              <a:t>执行前面创建的存储过程</a:t>
            </a:r>
            <a:r>
              <a:rPr lang="en-US" altLang="zh-CN"/>
              <a:t>au_info</a:t>
            </a:r>
            <a:r>
              <a:rPr lang="zh-CN" altLang="en-US"/>
              <a:t>有以下几种方法：</a:t>
            </a:r>
          </a:p>
          <a:p>
            <a:pPr marL="838200" lvl="1" indent="-381000" eaLnBrk="1" hangingPunct="1">
              <a:buFontTx/>
              <a:buAutoNum type="arabicPeriod"/>
            </a:pPr>
            <a:r>
              <a:rPr lang="en-US" altLang="zh-CN"/>
              <a:t>EXECUTE au_info 'Dull', 'Ann'</a:t>
            </a:r>
          </a:p>
          <a:p>
            <a:pPr marL="838200" lvl="1" indent="-381000" eaLnBrk="1" hangingPunct="1">
              <a:buFontTx/>
              <a:buAutoNum type="arabicPeriod"/>
            </a:pPr>
            <a:r>
              <a:rPr lang="en-US" altLang="zh-CN"/>
              <a:t>EXECUTE au_info @lastname = 'Dull', @firstname = 'Ann'</a:t>
            </a:r>
          </a:p>
          <a:p>
            <a:pPr marL="838200" lvl="1" indent="-381000" eaLnBrk="1" hangingPunct="1">
              <a:buFontTx/>
              <a:buAutoNum type="arabicPeriod"/>
            </a:pPr>
            <a:r>
              <a:rPr lang="en-US" altLang="zh-CN"/>
              <a:t>EXECUTE au_info @firstname = 'Ann', @lastname = 'Dull'</a:t>
            </a:r>
          </a:p>
          <a:p>
            <a:pPr marL="838200" lvl="1" indent="-381000" eaLnBrk="1" hangingPunct="1">
              <a:buFontTx/>
              <a:buAutoNum type="arabicPeriod"/>
            </a:pPr>
            <a:r>
              <a:rPr lang="en-US" altLang="zh-CN"/>
              <a:t>EXEC au_info 'Dull', 'Ann'</a:t>
            </a:r>
          </a:p>
          <a:p>
            <a:pPr marL="838200" lvl="1" indent="-381000" eaLnBrk="1" hangingPunct="1">
              <a:buFontTx/>
              <a:buAutoNum type="arabicPeriod"/>
            </a:pPr>
            <a:r>
              <a:rPr lang="en-US" altLang="zh-CN"/>
              <a:t>EXEC au_info @lastname = 'Dull', @firstname = 'Ann'</a:t>
            </a:r>
          </a:p>
          <a:p>
            <a:pPr marL="838200" lvl="1" indent="-381000" eaLnBrk="1" hangingPunct="1">
              <a:buFontTx/>
              <a:buAutoNum type="arabicPeriod"/>
            </a:pPr>
            <a:r>
              <a:rPr lang="en-US" altLang="zh-CN"/>
              <a:t>EXEC au_info @firstname = 'Ann', @lastname = 'Dull'</a:t>
            </a:r>
          </a:p>
          <a:p>
            <a:pPr marL="457200" indent="-457200" eaLnBrk="1" hangingPunct="1"/>
            <a:endParaRPr lang="en-US" altLang="zh-CN"/>
          </a:p>
          <a:p>
            <a:pPr marL="457200" indent="-457200" eaLnBrk="1" hangingPunct="1"/>
            <a:endParaRPr lang="en-US" altLang="zh-CN"/>
          </a:p>
        </p:txBody>
      </p:sp>
    </p:spTree>
  </p:cSld>
  <p:clrMapOvr>
    <a:masterClrMapping/>
  </p:clrMapOvr>
  <p:transition>
    <p:blinds/>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eaLnBrk="1" hangingPunct="1"/>
            <a:r>
              <a:rPr lang="zh-CN" altLang="en-US"/>
              <a:t>从存储过程返回数据</a:t>
            </a:r>
          </a:p>
        </p:txBody>
      </p:sp>
      <p:sp>
        <p:nvSpPr>
          <p:cNvPr id="186371" name="Rectangle 3"/>
          <p:cNvSpPr>
            <a:spLocks noGrp="1" noChangeArrowheads="1"/>
          </p:cNvSpPr>
          <p:nvPr>
            <p:ph type="body" idx="1"/>
          </p:nvPr>
        </p:nvSpPr>
        <p:spPr/>
        <p:txBody>
          <a:bodyPr/>
          <a:lstStyle/>
          <a:p>
            <a:pPr eaLnBrk="1" hangingPunct="1"/>
            <a:r>
              <a:rPr lang="zh-CN" altLang="en-US"/>
              <a:t>共有四种返回数据的方法：</a:t>
            </a:r>
          </a:p>
          <a:p>
            <a:pPr lvl="1" eaLnBrk="1" hangingPunct="1"/>
            <a:r>
              <a:rPr lang="zh-CN" altLang="en-US"/>
              <a:t>输出参数，既可以返回数据（整型值或字符值等），也可以返回游标变量（游标是可以逐行检索的结果集）。</a:t>
            </a:r>
          </a:p>
          <a:p>
            <a:pPr lvl="1" eaLnBrk="1" hangingPunct="1"/>
            <a:r>
              <a:rPr lang="zh-CN" altLang="en-US"/>
              <a:t>返回代码，始终是整型值。</a:t>
            </a:r>
          </a:p>
          <a:p>
            <a:pPr lvl="1" eaLnBrk="1" hangingPunct="1"/>
            <a:r>
              <a:rPr lang="en-US" altLang="zh-CN"/>
              <a:t>SELECT </a:t>
            </a:r>
            <a:r>
              <a:rPr lang="zh-CN" altLang="en-US"/>
              <a:t>语句的结果集</a:t>
            </a:r>
          </a:p>
          <a:p>
            <a:pPr lvl="1" eaLnBrk="1" hangingPunct="1"/>
            <a:r>
              <a:rPr lang="zh-CN" altLang="en-US"/>
              <a:t>可从存储过程外引用的全局游标。</a:t>
            </a:r>
          </a:p>
        </p:txBody>
      </p:sp>
    </p:spTree>
  </p:cSld>
  <p:clrMapOvr>
    <a:masterClrMapping/>
  </p:clrMapOvr>
  <p:transition>
    <p:checke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eaLnBrk="1" hangingPunct="1"/>
            <a:r>
              <a:rPr lang="zh-CN" altLang="en-US"/>
              <a:t>状态返回值</a:t>
            </a:r>
          </a:p>
        </p:txBody>
      </p:sp>
      <p:sp>
        <p:nvSpPr>
          <p:cNvPr id="187395" name="Rectangle 3"/>
          <p:cNvSpPr>
            <a:spLocks noGrp="1" noChangeArrowheads="1"/>
          </p:cNvSpPr>
          <p:nvPr>
            <p:ph type="body" idx="1"/>
          </p:nvPr>
        </p:nvSpPr>
        <p:spPr>
          <a:xfrm>
            <a:off x="457200" y="1295400"/>
            <a:ext cx="8229600" cy="1752600"/>
          </a:xfrm>
        </p:spPr>
        <p:txBody>
          <a:bodyPr/>
          <a:lstStyle/>
          <a:p>
            <a:pPr eaLnBrk="1" hangingPunct="1"/>
            <a:r>
              <a:rPr lang="zh-CN" altLang="en-US"/>
              <a:t>从查询或过程中无条件退出。</a:t>
            </a:r>
            <a:r>
              <a:rPr lang="en-US" altLang="zh-CN"/>
              <a:t>RETURN </a:t>
            </a:r>
            <a:r>
              <a:rPr lang="zh-CN" altLang="en-US"/>
              <a:t>即时且完全，可在任何时候用于从过程、批处理或语句块中退出。不执行位于 </a:t>
            </a:r>
            <a:r>
              <a:rPr lang="en-US" altLang="zh-CN"/>
              <a:t>RETURN </a:t>
            </a:r>
            <a:r>
              <a:rPr lang="zh-CN" altLang="en-US"/>
              <a:t>之后的语句。</a:t>
            </a:r>
          </a:p>
          <a:p>
            <a:pPr eaLnBrk="1" hangingPunct="1"/>
            <a:r>
              <a:rPr lang="zh-CN" altLang="en-US"/>
              <a:t>语法</a:t>
            </a:r>
          </a:p>
          <a:p>
            <a:pPr lvl="1" eaLnBrk="1" hangingPunct="1">
              <a:buFontTx/>
              <a:buNone/>
            </a:pPr>
            <a:r>
              <a:rPr lang="en-US" altLang="zh-CN"/>
              <a:t>RETURN [ integer_expression ]</a:t>
            </a:r>
          </a:p>
          <a:p>
            <a:pPr eaLnBrk="1" hangingPunct="1"/>
            <a:endParaRPr lang="en-US" altLang="zh-CN"/>
          </a:p>
          <a:p>
            <a:pPr eaLnBrk="1" hangingPunct="1"/>
            <a:endParaRPr lang="en-US" altLang="zh-CN"/>
          </a:p>
        </p:txBody>
      </p:sp>
      <p:sp>
        <p:nvSpPr>
          <p:cNvPr id="180228" name="Rectangle 4"/>
          <p:cNvSpPr>
            <a:spLocks noChangeArrowheads="1"/>
          </p:cNvSpPr>
          <p:nvPr/>
        </p:nvSpPr>
        <p:spPr bwMode="auto">
          <a:xfrm>
            <a:off x="457200" y="3200400"/>
            <a:ext cx="7848600" cy="1828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CREATE PROCEDURE checkstate @param varchar(11)</a:t>
            </a:r>
          </a:p>
          <a:p>
            <a:pPr eaLnBrk="1" hangingPunct="1">
              <a:lnSpc>
                <a:spcPct val="100000"/>
              </a:lnSpc>
              <a:spcBef>
                <a:spcPct val="0"/>
              </a:spcBef>
              <a:spcAft>
                <a:spcPct val="0"/>
              </a:spcAft>
              <a:buFontTx/>
              <a:buNone/>
            </a:pPr>
            <a:r>
              <a:rPr lang="en-US" altLang="zh-CN" sz="1800">
                <a:ea typeface="宋体" charset="-122"/>
              </a:rPr>
              <a:t>AS</a:t>
            </a:r>
          </a:p>
          <a:p>
            <a:pPr eaLnBrk="1" hangingPunct="1">
              <a:lnSpc>
                <a:spcPct val="100000"/>
              </a:lnSpc>
              <a:spcBef>
                <a:spcPct val="0"/>
              </a:spcBef>
              <a:spcAft>
                <a:spcPct val="0"/>
              </a:spcAft>
              <a:buFontTx/>
              <a:buNone/>
            </a:pPr>
            <a:r>
              <a:rPr lang="en-US" altLang="zh-CN" sz="1800">
                <a:ea typeface="宋体" charset="-122"/>
              </a:rPr>
              <a:t>IF (SELECT state FROM authors WHERE au_id = @param) = 'CA'</a:t>
            </a:r>
          </a:p>
          <a:p>
            <a:pPr eaLnBrk="1" hangingPunct="1">
              <a:lnSpc>
                <a:spcPct val="100000"/>
              </a:lnSpc>
              <a:spcBef>
                <a:spcPct val="0"/>
              </a:spcBef>
              <a:spcAft>
                <a:spcPct val="0"/>
              </a:spcAft>
              <a:buFontTx/>
              <a:buNone/>
            </a:pPr>
            <a:r>
              <a:rPr lang="en-US" altLang="zh-CN" sz="1800">
                <a:ea typeface="宋体" charset="-122"/>
              </a:rPr>
              <a:t>   RETURN 1</a:t>
            </a:r>
          </a:p>
          <a:p>
            <a:pPr eaLnBrk="1" hangingPunct="1">
              <a:lnSpc>
                <a:spcPct val="100000"/>
              </a:lnSpc>
              <a:spcBef>
                <a:spcPct val="0"/>
              </a:spcBef>
              <a:spcAft>
                <a:spcPct val="0"/>
              </a:spcAft>
              <a:buFontTx/>
              <a:buNone/>
            </a:pPr>
            <a:r>
              <a:rPr lang="en-US" altLang="zh-CN" sz="1800">
                <a:ea typeface="宋体" charset="-122"/>
              </a:rPr>
              <a:t>ELSE</a:t>
            </a:r>
          </a:p>
          <a:p>
            <a:pPr eaLnBrk="1" hangingPunct="1">
              <a:lnSpc>
                <a:spcPct val="100000"/>
              </a:lnSpc>
              <a:spcBef>
                <a:spcPct val="0"/>
              </a:spcBef>
              <a:spcAft>
                <a:spcPct val="0"/>
              </a:spcAft>
              <a:buFontTx/>
              <a:buNone/>
            </a:pPr>
            <a:r>
              <a:rPr lang="en-US" altLang="zh-CN" sz="1800">
                <a:ea typeface="宋体" charset="-122"/>
              </a:rPr>
              <a:t>   RETURN 2</a:t>
            </a:r>
          </a:p>
        </p:txBody>
      </p:sp>
      <p:sp>
        <p:nvSpPr>
          <p:cNvPr id="180229" name="Rectangle 5"/>
          <p:cNvSpPr>
            <a:spLocks noChangeArrowheads="1"/>
          </p:cNvSpPr>
          <p:nvPr/>
        </p:nvSpPr>
        <p:spPr bwMode="auto">
          <a:xfrm>
            <a:off x="457200" y="5105400"/>
            <a:ext cx="7848600" cy="15240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a:t>
            </a:r>
            <a:r>
              <a:rPr lang="zh-CN" altLang="en-US" sz="1800">
                <a:ea typeface="宋体" charset="-122"/>
              </a:rPr>
              <a:t>调用过程中使用返回状态码：</a:t>
            </a:r>
          </a:p>
          <a:p>
            <a:pPr eaLnBrk="1" hangingPunct="1">
              <a:lnSpc>
                <a:spcPct val="100000"/>
              </a:lnSpc>
              <a:spcBef>
                <a:spcPct val="0"/>
              </a:spcBef>
              <a:spcAft>
                <a:spcPct val="0"/>
              </a:spcAft>
              <a:buFontTx/>
              <a:buNone/>
            </a:pPr>
            <a:r>
              <a:rPr lang="en-US" altLang="zh-CN" sz="1800">
                <a:ea typeface="宋体" charset="-122"/>
              </a:rPr>
              <a:t>DECLARE @return_status int</a:t>
            </a:r>
          </a:p>
          <a:p>
            <a:pPr eaLnBrk="1" hangingPunct="1">
              <a:lnSpc>
                <a:spcPct val="100000"/>
              </a:lnSpc>
              <a:spcBef>
                <a:spcPct val="0"/>
              </a:spcBef>
              <a:spcAft>
                <a:spcPct val="0"/>
              </a:spcAft>
              <a:buFontTx/>
              <a:buNone/>
            </a:pPr>
            <a:r>
              <a:rPr lang="en-US" altLang="zh-CN" sz="1800">
                <a:ea typeface="宋体" charset="-122"/>
              </a:rPr>
              <a:t>EXEC @return_status = checkstate '172-32-1176'</a:t>
            </a:r>
          </a:p>
          <a:p>
            <a:pPr eaLnBrk="1" hangingPunct="1">
              <a:lnSpc>
                <a:spcPct val="100000"/>
              </a:lnSpc>
              <a:spcBef>
                <a:spcPct val="0"/>
              </a:spcBef>
              <a:spcAft>
                <a:spcPct val="0"/>
              </a:spcAft>
              <a:buFontTx/>
              <a:buNone/>
            </a:pPr>
            <a:r>
              <a:rPr lang="en-US" altLang="zh-CN" sz="1800">
                <a:ea typeface="宋体" charset="-122"/>
              </a:rPr>
              <a:t>SELECT 'Return Status' = @return_status</a:t>
            </a:r>
          </a:p>
          <a:p>
            <a:pPr eaLnBrk="1" hangingPunct="1">
              <a:lnSpc>
                <a:spcPct val="100000"/>
              </a:lnSpc>
              <a:spcBef>
                <a:spcPct val="0"/>
              </a:spcBef>
              <a:spcAft>
                <a:spcPct val="0"/>
              </a:spcAft>
              <a:buFontTx/>
              <a:buNone/>
            </a:pPr>
            <a:r>
              <a:rPr lang="en-US" altLang="zh-CN" sz="1800">
                <a:ea typeface="宋体" charset="-122"/>
              </a:rPr>
              <a:t>GO</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animEffect transition="in" filter="blinds(horizontal)">
                                      <p:cBhvr>
                                        <p:cTn id="7" dur="500"/>
                                        <p:tgtEl>
                                          <p:spTgt spid="1802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0229"/>
                                        </p:tgtEl>
                                        <p:attrNameLst>
                                          <p:attrName>style.visibility</p:attrName>
                                        </p:attrNameLst>
                                      </p:cBhvr>
                                      <p:to>
                                        <p:strVal val="visible"/>
                                      </p:to>
                                    </p:set>
                                    <p:animEffect transition="in" filter="blinds(horizontal)">
                                      <p:cBhvr>
                                        <p:cTn id="12" dur="500"/>
                                        <p:tgtEl>
                                          <p:spTgt spid="180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animBg="1"/>
      <p:bldP spid="18022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a:t>查询存储过程的信息</a:t>
            </a:r>
          </a:p>
        </p:txBody>
      </p:sp>
      <p:graphicFrame>
        <p:nvGraphicFramePr>
          <p:cNvPr id="147487" name="Group 31"/>
          <p:cNvGraphicFramePr>
            <a:graphicFrameLocks noGrp="1"/>
          </p:cNvGraphicFramePr>
          <p:nvPr>
            <p:ph idx="1"/>
          </p:nvPr>
        </p:nvGraphicFramePr>
        <p:xfrm>
          <a:off x="457200" y="1295400"/>
          <a:ext cx="8229600" cy="1795464"/>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33457">
                <a:tc>
                  <a:txBody>
                    <a:bodyPr/>
                    <a:lstStyle/>
                    <a:p>
                      <a:pPr marL="0" marR="0" lvl="0" indent="0" algn="ctr"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命令</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说明</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20669">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SP_HELP </a:t>
                      </a:r>
                      <a:r>
                        <a:rPr kumimoji="0" lang="zh-CN" altLang="en-US" sz="1800" b="0" i="0" u="none" strike="noStrike" cap="none" normalizeH="0" baseline="0">
                          <a:ln>
                            <a:noFill/>
                          </a:ln>
                          <a:solidFill>
                            <a:schemeClr val="tx1"/>
                          </a:solidFill>
                          <a:effectLst/>
                          <a:latin typeface="Arial" charset="0"/>
                          <a:ea typeface="黑体" pitchFamily="2" charset="-122"/>
                        </a:rPr>
                        <a:t>存储过程名</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显示存储过程的所有者和创建日期</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69">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SP_HELPTEXT </a:t>
                      </a:r>
                      <a:r>
                        <a:rPr kumimoji="0" lang="zh-CN" altLang="en-US" sz="1800" b="0" i="0" u="none" strike="noStrike" cap="none" normalizeH="0" baseline="0">
                          <a:ln>
                            <a:noFill/>
                          </a:ln>
                          <a:solidFill>
                            <a:schemeClr val="tx1"/>
                          </a:solidFill>
                          <a:effectLst/>
                          <a:latin typeface="Arial" charset="0"/>
                          <a:ea typeface="黑体" pitchFamily="2" charset="-122"/>
                        </a:rPr>
                        <a:t>存储过程名</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显示存储过程的源代码</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69">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SP_DEPENDS </a:t>
                      </a:r>
                      <a:r>
                        <a:rPr kumimoji="0" lang="zh-CN" altLang="en-US" sz="1800" b="0" i="0" u="none" strike="noStrike" cap="none" normalizeH="0" baseline="0">
                          <a:ln>
                            <a:noFill/>
                          </a:ln>
                          <a:solidFill>
                            <a:schemeClr val="tx1"/>
                          </a:solidFill>
                          <a:effectLst/>
                          <a:latin typeface="Arial" charset="0"/>
                          <a:ea typeface="黑体" pitchFamily="2" charset="-122"/>
                        </a:rPr>
                        <a:t>存储过程名</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显示存储过程引用的对象</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8436" name="Rectangle 30"/>
          <p:cNvSpPr>
            <a:spLocks noChangeArrowheads="1"/>
          </p:cNvSpPr>
          <p:nvPr/>
        </p:nvSpPr>
        <p:spPr bwMode="auto">
          <a:xfrm>
            <a:off x="457200" y="3352800"/>
            <a:ext cx="8153400" cy="2667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use pubs</a:t>
            </a:r>
          </a:p>
          <a:p>
            <a:pPr eaLnBrk="1" hangingPunct="1">
              <a:lnSpc>
                <a:spcPct val="100000"/>
              </a:lnSpc>
              <a:spcBef>
                <a:spcPct val="0"/>
              </a:spcBef>
              <a:spcAft>
                <a:spcPct val="0"/>
              </a:spcAft>
              <a:buFontTx/>
              <a:buNone/>
            </a:pPr>
            <a:r>
              <a:rPr lang="en-US" altLang="zh-CN">
                <a:ea typeface="宋体" charset="-122"/>
              </a:rPr>
              <a:t>go</a:t>
            </a:r>
          </a:p>
          <a:p>
            <a:pPr eaLnBrk="1" hangingPunct="1">
              <a:lnSpc>
                <a:spcPct val="100000"/>
              </a:lnSpc>
              <a:spcBef>
                <a:spcPct val="0"/>
              </a:spcBef>
              <a:spcAft>
                <a:spcPct val="0"/>
              </a:spcAft>
              <a:buFontTx/>
              <a:buNone/>
            </a:pPr>
            <a:r>
              <a:rPr lang="en-US" altLang="zh-CN">
                <a:ea typeface="宋体" charset="-122"/>
              </a:rPr>
              <a:t>sp_help CountStoreQty</a:t>
            </a:r>
          </a:p>
          <a:p>
            <a:pPr eaLnBrk="1" hangingPunct="1">
              <a:lnSpc>
                <a:spcPct val="100000"/>
              </a:lnSpc>
              <a:spcBef>
                <a:spcPct val="0"/>
              </a:spcBef>
              <a:spcAft>
                <a:spcPct val="0"/>
              </a:spcAft>
              <a:buFontTx/>
              <a:buNone/>
            </a:pPr>
            <a:r>
              <a:rPr lang="en-US" altLang="zh-CN">
                <a:ea typeface="宋体" charset="-122"/>
              </a:rPr>
              <a:t>go</a:t>
            </a:r>
          </a:p>
          <a:p>
            <a:pPr eaLnBrk="1" hangingPunct="1">
              <a:lnSpc>
                <a:spcPct val="100000"/>
              </a:lnSpc>
              <a:spcBef>
                <a:spcPct val="0"/>
              </a:spcBef>
              <a:spcAft>
                <a:spcPct val="0"/>
              </a:spcAft>
              <a:buFontTx/>
              <a:buNone/>
            </a:pPr>
            <a:r>
              <a:rPr lang="en-US" altLang="zh-CN">
                <a:ea typeface="宋体" charset="-122"/>
              </a:rPr>
              <a:t>sp_helptext CountStoreQty</a:t>
            </a:r>
          </a:p>
          <a:p>
            <a:pPr eaLnBrk="1" hangingPunct="1">
              <a:lnSpc>
                <a:spcPct val="100000"/>
              </a:lnSpc>
              <a:spcBef>
                <a:spcPct val="0"/>
              </a:spcBef>
              <a:spcAft>
                <a:spcPct val="0"/>
              </a:spcAft>
              <a:buFontTx/>
              <a:buNone/>
            </a:pPr>
            <a:r>
              <a:rPr lang="en-US" altLang="zh-CN">
                <a:ea typeface="宋体" charset="-122"/>
              </a:rPr>
              <a:t>go</a:t>
            </a:r>
          </a:p>
          <a:p>
            <a:pPr eaLnBrk="1" hangingPunct="1">
              <a:lnSpc>
                <a:spcPct val="100000"/>
              </a:lnSpc>
              <a:spcBef>
                <a:spcPct val="0"/>
              </a:spcBef>
              <a:spcAft>
                <a:spcPct val="0"/>
              </a:spcAft>
              <a:buFontTx/>
              <a:buNone/>
            </a:pPr>
            <a:r>
              <a:rPr lang="en-US" altLang="zh-CN">
                <a:ea typeface="宋体" charset="-122"/>
              </a:rPr>
              <a:t>sp_depends CountStoreQty</a:t>
            </a:r>
          </a:p>
          <a:p>
            <a:pPr eaLnBrk="1" hangingPunct="1">
              <a:lnSpc>
                <a:spcPct val="100000"/>
              </a:lnSpc>
              <a:spcBef>
                <a:spcPct val="0"/>
              </a:spcBef>
              <a:spcAft>
                <a:spcPct val="0"/>
              </a:spcAft>
              <a:buFontTx/>
              <a:buNone/>
            </a:pPr>
            <a:r>
              <a:rPr lang="en-US" altLang="zh-CN">
                <a:ea typeface="宋体" charset="-122"/>
              </a:rPr>
              <a:t>go</a:t>
            </a:r>
          </a:p>
        </p:txBody>
      </p:sp>
    </p:spTree>
  </p:cSld>
  <p:clrMapOvr>
    <a:masterClrMapping/>
  </p:clrMapOvr>
  <p:transition>
    <p:check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数据库分类</a:t>
            </a:r>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43668"/>
            <a:ext cx="6934200" cy="573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68409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pPr eaLnBrk="1" hangingPunct="1"/>
            <a:r>
              <a:rPr lang="zh-CN" altLang="en-US"/>
              <a:t>修改和删除存储过程</a:t>
            </a:r>
          </a:p>
        </p:txBody>
      </p:sp>
      <p:sp>
        <p:nvSpPr>
          <p:cNvPr id="189443" name="Rectangle 4"/>
          <p:cNvSpPr>
            <a:spLocks noChangeArrowheads="1"/>
          </p:cNvSpPr>
          <p:nvPr/>
        </p:nvSpPr>
        <p:spPr bwMode="blackGray">
          <a:xfrm>
            <a:off x="990600" y="1447800"/>
            <a:ext cx="7772400" cy="2559050"/>
          </a:xfrm>
          <a:prstGeom prst="rect">
            <a:avLst/>
          </a:prstGeom>
          <a:solidFill>
            <a:srgbClr val="B2B2B2"/>
          </a:solidFill>
          <a:ln w="28575">
            <a:solidFill>
              <a:schemeClr val="bg2"/>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lIns="92075" tIns="46038" rIns="92075" bIns="46038">
            <a:spAutoFit/>
          </a:bodyPr>
          <a:lstStyle>
            <a:lvl1pPr defTabSz="400050" eaLnBrk="0" hangingPunct="0">
              <a:lnSpc>
                <a:spcPct val="120000"/>
              </a:lnSpc>
              <a:spcBef>
                <a:spcPct val="50000"/>
              </a:spcBef>
              <a:spcAft>
                <a:spcPct val="30000"/>
              </a:spcAft>
              <a:buBlip>
                <a:blip r:embed="rId2"/>
              </a:buBlip>
              <a:tabLst>
                <a:tab pos="400050" algn="r"/>
                <a:tab pos="673100" algn="l"/>
              </a:tabLst>
              <a:defRPr sz="2000">
                <a:solidFill>
                  <a:schemeClr val="tx1"/>
                </a:solidFill>
                <a:latin typeface="Arial" charset="0"/>
                <a:ea typeface="黑体" pitchFamily="49" charset="-122"/>
              </a:defRPr>
            </a:lvl1pPr>
            <a:lvl2pPr marL="742950" indent="-285750" defTabSz="400050" eaLnBrk="0" hangingPunct="0">
              <a:spcBef>
                <a:spcPct val="20000"/>
              </a:spcBef>
              <a:buBlip>
                <a:blip r:embed="rId3"/>
              </a:buBlip>
              <a:tabLst>
                <a:tab pos="400050" algn="r"/>
                <a:tab pos="673100" algn="l"/>
              </a:tabLst>
              <a:defRPr sz="2000">
                <a:solidFill>
                  <a:schemeClr val="accent2"/>
                </a:solidFill>
                <a:latin typeface="Arial" charset="0"/>
                <a:ea typeface="黑体" pitchFamily="49" charset="-122"/>
              </a:defRPr>
            </a:lvl2pPr>
            <a:lvl3pPr marL="1143000" indent="-228600" defTabSz="400050" eaLnBrk="0" hangingPunct="0">
              <a:spcBef>
                <a:spcPct val="20000"/>
              </a:spcBef>
              <a:buChar char="•"/>
              <a:tabLst>
                <a:tab pos="400050" algn="r"/>
                <a:tab pos="673100" algn="l"/>
              </a:tabLst>
              <a:defRPr>
                <a:solidFill>
                  <a:schemeClr val="tx1"/>
                </a:solidFill>
                <a:latin typeface="Arial" charset="0"/>
                <a:ea typeface="宋体" charset="-122"/>
              </a:defRPr>
            </a:lvl3pPr>
            <a:lvl4pPr marL="1600200" indent="-228600" defTabSz="400050" eaLnBrk="0" hangingPunct="0">
              <a:spcBef>
                <a:spcPct val="20000"/>
              </a:spcBef>
              <a:buChar char="–"/>
              <a:tabLst>
                <a:tab pos="400050" algn="r"/>
                <a:tab pos="673100" algn="l"/>
              </a:tabLst>
              <a:defRPr sz="2000">
                <a:solidFill>
                  <a:schemeClr val="tx1"/>
                </a:solidFill>
                <a:latin typeface="Arial" charset="0"/>
                <a:ea typeface="宋体" charset="-122"/>
              </a:defRPr>
            </a:lvl4pPr>
            <a:lvl5pPr marL="2057400" indent="-228600" defTabSz="400050" eaLnBrk="0" hangingPunct="0">
              <a:spcBef>
                <a:spcPct val="20000"/>
              </a:spcBef>
              <a:buChar char="»"/>
              <a:tabLst>
                <a:tab pos="400050" algn="r"/>
                <a:tab pos="673100" algn="l"/>
              </a:tabLst>
              <a:defRPr sz="2000">
                <a:solidFill>
                  <a:schemeClr val="tx1"/>
                </a:solidFill>
                <a:latin typeface="Arial" charset="0"/>
                <a:ea typeface="宋体" charset="-122"/>
              </a:defRPr>
            </a:lvl5pPr>
            <a:lvl6pPr marL="25146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6pPr>
            <a:lvl7pPr marL="29718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7pPr>
            <a:lvl8pPr marL="34290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8pPr>
            <a:lvl9pPr marL="3886200" indent="-228600" defTabSz="400050" eaLnBrk="0" fontAlgn="base" hangingPunct="0">
              <a:spcBef>
                <a:spcPct val="20000"/>
              </a:spcBef>
              <a:spcAft>
                <a:spcPct val="0"/>
              </a:spcAft>
              <a:buChar char="»"/>
              <a:tabLst>
                <a:tab pos="400050" algn="r"/>
                <a:tab pos="673100" algn="l"/>
              </a:tabLst>
              <a:defRPr sz="2000">
                <a:solidFill>
                  <a:schemeClr val="tx1"/>
                </a:solidFill>
                <a:latin typeface="Arial" charset="0"/>
                <a:ea typeface="宋体" charset="-122"/>
              </a:defRPr>
            </a:lvl9pPr>
          </a:lstStyle>
          <a:p>
            <a:pPr>
              <a:lnSpc>
                <a:spcPct val="100000"/>
              </a:lnSpc>
              <a:spcBef>
                <a:spcPct val="0"/>
              </a:spcBef>
              <a:spcAft>
                <a:spcPct val="0"/>
              </a:spcAft>
              <a:buFontTx/>
              <a:buNone/>
            </a:pPr>
            <a:r>
              <a:rPr lang="en-US" altLang="zh-CN">
                <a:ea typeface="宋体" charset="-122"/>
              </a:rPr>
              <a:t>ALTER PROCEDURE au_info_all</a:t>
            </a:r>
          </a:p>
          <a:p>
            <a:pPr>
              <a:lnSpc>
                <a:spcPct val="100000"/>
              </a:lnSpc>
              <a:spcBef>
                <a:spcPct val="0"/>
              </a:spcBef>
              <a:spcAft>
                <a:spcPct val="0"/>
              </a:spcAft>
              <a:buFontTx/>
              <a:buNone/>
            </a:pPr>
            <a:r>
              <a:rPr lang="en-US" altLang="zh-CN">
                <a:ea typeface="宋体" charset="-122"/>
              </a:rPr>
              <a:t>AS</a:t>
            </a:r>
          </a:p>
          <a:p>
            <a:pPr>
              <a:lnSpc>
                <a:spcPct val="100000"/>
              </a:lnSpc>
              <a:spcBef>
                <a:spcPct val="0"/>
              </a:spcBef>
              <a:spcAft>
                <a:spcPct val="0"/>
              </a:spcAft>
              <a:buFontTx/>
              <a:buNone/>
            </a:pPr>
            <a:r>
              <a:rPr lang="en-US" altLang="zh-CN">
                <a:ea typeface="宋体" charset="-122"/>
              </a:rPr>
              <a:t>SELECT au_lname, au_fname, title, pub_name</a:t>
            </a:r>
          </a:p>
          <a:p>
            <a:pPr>
              <a:lnSpc>
                <a:spcPct val="100000"/>
              </a:lnSpc>
              <a:spcBef>
                <a:spcPct val="0"/>
              </a:spcBef>
              <a:spcAft>
                <a:spcPct val="0"/>
              </a:spcAft>
              <a:buFontTx/>
              <a:buNone/>
            </a:pPr>
            <a:r>
              <a:rPr lang="en-US" altLang="zh-CN">
                <a:ea typeface="宋体" charset="-122"/>
              </a:rPr>
              <a:t>   FROM authors a INNER JOIN titleauthor ta</a:t>
            </a:r>
          </a:p>
          <a:p>
            <a:pPr>
              <a:lnSpc>
                <a:spcPct val="100000"/>
              </a:lnSpc>
              <a:spcBef>
                <a:spcPct val="0"/>
              </a:spcBef>
              <a:spcAft>
                <a:spcPct val="0"/>
              </a:spcAft>
              <a:buFontTx/>
              <a:buNone/>
            </a:pPr>
            <a:r>
              <a:rPr lang="en-US" altLang="zh-CN">
                <a:ea typeface="宋体" charset="-122"/>
              </a:rPr>
              <a:t>      ON a.au_id = ta.au_id INNER JOIN titles t</a:t>
            </a:r>
          </a:p>
          <a:p>
            <a:pPr>
              <a:lnSpc>
                <a:spcPct val="100000"/>
              </a:lnSpc>
              <a:spcBef>
                <a:spcPct val="0"/>
              </a:spcBef>
              <a:spcAft>
                <a:spcPct val="0"/>
              </a:spcAft>
              <a:buFontTx/>
              <a:buNone/>
            </a:pPr>
            <a:r>
              <a:rPr lang="en-US" altLang="zh-CN">
                <a:ea typeface="宋体" charset="-122"/>
              </a:rPr>
              <a:t>      ON t.title_id = ta.title_id INNER JOIN publishers p</a:t>
            </a:r>
          </a:p>
          <a:p>
            <a:pPr>
              <a:lnSpc>
                <a:spcPct val="100000"/>
              </a:lnSpc>
              <a:spcBef>
                <a:spcPct val="0"/>
              </a:spcBef>
              <a:spcAft>
                <a:spcPct val="0"/>
              </a:spcAft>
              <a:buFontTx/>
              <a:buNone/>
            </a:pPr>
            <a:r>
              <a:rPr lang="en-US" altLang="zh-CN">
                <a:ea typeface="宋体" charset="-122"/>
              </a:rPr>
              <a:t>      ON t.pub_id = p.pub_id</a:t>
            </a:r>
          </a:p>
          <a:p>
            <a:pPr>
              <a:lnSpc>
                <a:spcPct val="100000"/>
              </a:lnSpc>
              <a:spcBef>
                <a:spcPct val="0"/>
              </a:spcBef>
              <a:spcAft>
                <a:spcPct val="0"/>
              </a:spcAft>
              <a:buFontTx/>
              <a:buNone/>
            </a:pPr>
            <a:r>
              <a:rPr lang="en-US" altLang="zh-CN">
                <a:ea typeface="宋体" charset="-122"/>
              </a:rPr>
              <a:t>GO</a:t>
            </a:r>
          </a:p>
        </p:txBody>
      </p:sp>
      <p:sp>
        <p:nvSpPr>
          <p:cNvPr id="189444" name="Rectangle 5"/>
          <p:cNvSpPr>
            <a:spLocks noChangeArrowheads="1"/>
          </p:cNvSpPr>
          <p:nvPr/>
        </p:nvSpPr>
        <p:spPr bwMode="auto">
          <a:xfrm>
            <a:off x="838200" y="4648200"/>
            <a:ext cx="8001000"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SP_RENAME CountStoreQty1,CountStoreQty</a:t>
            </a:r>
          </a:p>
        </p:txBody>
      </p:sp>
      <p:sp>
        <p:nvSpPr>
          <p:cNvPr id="189445" name="Rectangle 6"/>
          <p:cNvSpPr>
            <a:spLocks noChangeArrowheads="1"/>
          </p:cNvSpPr>
          <p:nvPr/>
        </p:nvSpPr>
        <p:spPr bwMode="auto">
          <a:xfrm>
            <a:off x="838200" y="5715000"/>
            <a:ext cx="80010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DROP PROCEDURE au_info_all</a:t>
            </a:r>
          </a:p>
        </p:txBody>
      </p:sp>
    </p:spTree>
  </p:cSld>
  <p:clrMapOvr>
    <a:masterClrMapping/>
  </p:clrMapOvr>
  <p:transition>
    <p:checker dir="vert"/>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r>
              <a:rPr lang="zh-CN" altLang="en-US"/>
              <a:t>函数</a:t>
            </a:r>
          </a:p>
        </p:txBody>
      </p:sp>
      <p:sp>
        <p:nvSpPr>
          <p:cNvPr id="190467" name="Rectangle 3"/>
          <p:cNvSpPr>
            <a:spLocks noGrp="1" noChangeArrowheads="1"/>
          </p:cNvSpPr>
          <p:nvPr>
            <p:ph type="body" idx="1"/>
          </p:nvPr>
        </p:nvSpPr>
        <p:spPr>
          <a:xfrm>
            <a:off x="457200" y="1295400"/>
            <a:ext cx="8229600" cy="2209800"/>
          </a:xfrm>
        </p:spPr>
        <p:txBody>
          <a:bodyPr/>
          <a:lstStyle/>
          <a:p>
            <a:pPr eaLnBrk="1" hangingPunct="1"/>
            <a:r>
              <a:rPr lang="zh-CN" altLang="en-US"/>
              <a:t>可使用 </a:t>
            </a:r>
            <a:r>
              <a:rPr lang="en-US" altLang="zh-CN"/>
              <a:t>CREATE FUNCTION </a:t>
            </a:r>
            <a:r>
              <a:rPr lang="zh-CN" altLang="en-US"/>
              <a:t>语句创建、使用 </a:t>
            </a:r>
            <a:r>
              <a:rPr lang="en-US" altLang="zh-CN"/>
              <a:t>ALTER FUNCTION </a:t>
            </a:r>
            <a:r>
              <a:rPr lang="zh-CN" altLang="en-US"/>
              <a:t>语句修改、以及使用 </a:t>
            </a:r>
            <a:r>
              <a:rPr lang="en-US" altLang="zh-CN"/>
              <a:t>DROP FUNCTION </a:t>
            </a:r>
            <a:r>
              <a:rPr lang="zh-CN" altLang="en-US"/>
              <a:t>语句除去用户定义函数。每个完全合法的用户定义函数名 </a:t>
            </a:r>
            <a:r>
              <a:rPr lang="en-US" altLang="zh-CN"/>
              <a:t>(database_name.owner_name.function_name) </a:t>
            </a:r>
            <a:r>
              <a:rPr lang="zh-CN" altLang="en-US"/>
              <a:t>必须唯一。</a:t>
            </a:r>
          </a:p>
        </p:txBody>
      </p:sp>
      <p:sp>
        <p:nvSpPr>
          <p:cNvPr id="181252" name="Rectangle 4"/>
          <p:cNvSpPr>
            <a:spLocks noChangeArrowheads="1"/>
          </p:cNvSpPr>
          <p:nvPr/>
        </p:nvSpPr>
        <p:spPr bwMode="auto">
          <a:xfrm>
            <a:off x="914400" y="3352800"/>
            <a:ext cx="7848600" cy="2971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CREATE FUNCTION CubicVolume</a:t>
            </a:r>
          </a:p>
          <a:p>
            <a:pPr eaLnBrk="1" hangingPunct="1">
              <a:lnSpc>
                <a:spcPct val="100000"/>
              </a:lnSpc>
              <a:spcBef>
                <a:spcPct val="0"/>
              </a:spcBef>
              <a:spcAft>
                <a:spcPct val="0"/>
              </a:spcAft>
              <a:buFontTx/>
              <a:buNone/>
            </a:pPr>
            <a:r>
              <a:rPr lang="en-US" altLang="zh-CN">
                <a:ea typeface="宋体" charset="-122"/>
              </a:rPr>
              <a:t>-- Input dimensions in centimeters</a:t>
            </a:r>
          </a:p>
          <a:p>
            <a:pPr eaLnBrk="1" hangingPunct="1">
              <a:lnSpc>
                <a:spcPct val="100000"/>
              </a:lnSpc>
              <a:spcBef>
                <a:spcPct val="0"/>
              </a:spcBef>
              <a:spcAft>
                <a:spcPct val="0"/>
              </a:spcAft>
              <a:buFontTx/>
              <a:buNone/>
            </a:pPr>
            <a:r>
              <a:rPr lang="en-US" altLang="zh-CN">
                <a:ea typeface="宋体" charset="-122"/>
              </a:rPr>
              <a:t>   (@CubeLength decimal(4,1), @CubeWidth decimal(4,1),</a:t>
            </a:r>
          </a:p>
          <a:p>
            <a:pPr eaLnBrk="1" hangingPunct="1">
              <a:lnSpc>
                <a:spcPct val="100000"/>
              </a:lnSpc>
              <a:spcBef>
                <a:spcPct val="0"/>
              </a:spcBef>
              <a:spcAft>
                <a:spcPct val="0"/>
              </a:spcAft>
              <a:buFontTx/>
              <a:buNone/>
            </a:pPr>
            <a:r>
              <a:rPr lang="en-US" altLang="zh-CN">
                <a:ea typeface="宋体" charset="-122"/>
              </a:rPr>
              <a:t>    @CubeHeight decimal(4,1) )</a:t>
            </a:r>
          </a:p>
          <a:p>
            <a:pPr eaLnBrk="1" hangingPunct="1">
              <a:lnSpc>
                <a:spcPct val="100000"/>
              </a:lnSpc>
              <a:spcBef>
                <a:spcPct val="0"/>
              </a:spcBef>
              <a:spcAft>
                <a:spcPct val="0"/>
              </a:spcAft>
              <a:buFontTx/>
              <a:buNone/>
            </a:pPr>
            <a:r>
              <a:rPr lang="en-US" altLang="zh-CN">
                <a:ea typeface="宋体" charset="-122"/>
              </a:rPr>
              <a:t>RETURNS decimal(12,3) -- Cubic Centimeters.</a:t>
            </a:r>
          </a:p>
          <a:p>
            <a:pPr eaLnBrk="1" hangingPunct="1">
              <a:lnSpc>
                <a:spcPct val="100000"/>
              </a:lnSpc>
              <a:spcBef>
                <a:spcPct val="0"/>
              </a:spcBef>
              <a:spcAft>
                <a:spcPct val="0"/>
              </a:spcAft>
              <a:buFontTx/>
              <a:buNone/>
            </a:pPr>
            <a:r>
              <a:rPr lang="en-US" altLang="zh-CN">
                <a:ea typeface="宋体" charset="-122"/>
              </a:rPr>
              <a:t>AS</a:t>
            </a:r>
          </a:p>
          <a:p>
            <a:pPr eaLnBrk="1" hangingPunct="1">
              <a:lnSpc>
                <a:spcPct val="100000"/>
              </a:lnSpc>
              <a:spcBef>
                <a:spcPct val="0"/>
              </a:spcBef>
              <a:spcAft>
                <a:spcPct val="0"/>
              </a:spcAft>
              <a:buFontTx/>
              <a:buNone/>
            </a:pPr>
            <a:r>
              <a:rPr lang="en-US" altLang="zh-CN">
                <a:ea typeface="宋体" charset="-122"/>
              </a:rPr>
              <a:t>BEGIN</a:t>
            </a:r>
          </a:p>
          <a:p>
            <a:pPr eaLnBrk="1" hangingPunct="1">
              <a:lnSpc>
                <a:spcPct val="100000"/>
              </a:lnSpc>
              <a:spcBef>
                <a:spcPct val="0"/>
              </a:spcBef>
              <a:spcAft>
                <a:spcPct val="0"/>
              </a:spcAft>
              <a:buFontTx/>
              <a:buNone/>
            </a:pPr>
            <a:r>
              <a:rPr lang="en-US" altLang="zh-CN">
                <a:ea typeface="宋体" charset="-122"/>
              </a:rPr>
              <a:t>   RETURN ( @CubeLength * @CubeWidth * @CubeHeight )</a:t>
            </a:r>
          </a:p>
          <a:p>
            <a:pPr eaLnBrk="1" hangingPunct="1">
              <a:lnSpc>
                <a:spcPct val="100000"/>
              </a:lnSpc>
              <a:spcBef>
                <a:spcPct val="0"/>
              </a:spcBef>
              <a:spcAft>
                <a:spcPct val="0"/>
              </a:spcAft>
              <a:buFontTx/>
              <a:buNone/>
            </a:pPr>
            <a:r>
              <a:rPr lang="en-US" altLang="zh-CN">
                <a:ea typeface="宋体" charset="-122"/>
              </a:rPr>
              <a:t>END</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blinds(horizontal)">
                                      <p:cBhvr>
                                        <p:cTn id="7" dur="500"/>
                                        <p:tgtEl>
                                          <p:spTgt spid="18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r>
              <a:rPr lang="zh-CN" altLang="en-US"/>
              <a:t>游标</a:t>
            </a:r>
          </a:p>
        </p:txBody>
      </p:sp>
      <p:sp>
        <p:nvSpPr>
          <p:cNvPr id="191491" name="Rectangle 3"/>
          <p:cNvSpPr>
            <a:spLocks noGrp="1" noChangeArrowheads="1"/>
          </p:cNvSpPr>
          <p:nvPr>
            <p:ph type="body" idx="1"/>
          </p:nvPr>
        </p:nvSpPr>
        <p:spPr/>
        <p:txBody>
          <a:bodyPr/>
          <a:lstStyle/>
          <a:p>
            <a:pPr eaLnBrk="1" hangingPunct="1"/>
            <a:r>
              <a:rPr lang="zh-CN" altLang="en-US"/>
              <a:t>应用程序，特别是交互式联机应用程序，并不总能将整个结果集作为一个单元来有效地处理。这些应用程序需要一种机制以便每次处理一行或一部分行。游标就是提供这种机制的结果集扩展。</a:t>
            </a:r>
          </a:p>
          <a:p>
            <a:pPr eaLnBrk="1" hangingPunct="1"/>
            <a:r>
              <a:rPr lang="zh-CN" altLang="en-US"/>
              <a:t>游标通过以下方式扩展结果处理： </a:t>
            </a:r>
          </a:p>
          <a:p>
            <a:pPr lvl="1" eaLnBrk="1" hangingPunct="1"/>
            <a:r>
              <a:rPr lang="zh-CN" altLang="en-US"/>
              <a:t>允许定位在结果集的特定行。</a:t>
            </a:r>
          </a:p>
          <a:p>
            <a:pPr lvl="1" eaLnBrk="1" hangingPunct="1"/>
            <a:r>
              <a:rPr lang="zh-CN" altLang="en-US"/>
              <a:t>从结果集的当前位置检索一行或多行。</a:t>
            </a:r>
          </a:p>
          <a:p>
            <a:pPr lvl="1" eaLnBrk="1" hangingPunct="1"/>
            <a:r>
              <a:rPr lang="zh-CN" altLang="en-US"/>
              <a:t>支持对结果集中当前位置的行进行数据修改。</a:t>
            </a:r>
          </a:p>
          <a:p>
            <a:pPr lvl="1" eaLnBrk="1" hangingPunct="1"/>
            <a:r>
              <a:rPr lang="zh-CN" altLang="en-US"/>
              <a:t>为由其他用户对显示在结果集中的数据库数据所做的更改提供不同级别的可见性支持。</a:t>
            </a:r>
          </a:p>
          <a:p>
            <a:pPr lvl="1" eaLnBrk="1" hangingPunct="1"/>
            <a:r>
              <a:rPr lang="zh-CN" altLang="en-US"/>
              <a:t>提供脚本、存储过程和触发器中使用的访问结果集中的数据的 </a:t>
            </a:r>
            <a:r>
              <a:rPr lang="en-US" altLang="zh-CN"/>
              <a:t>Transact-SQL </a:t>
            </a:r>
            <a:r>
              <a:rPr lang="zh-CN" altLang="en-US"/>
              <a:t>语句。</a:t>
            </a:r>
          </a:p>
        </p:txBody>
      </p:sp>
    </p:spTree>
  </p:cSld>
  <p:clrMapOvr>
    <a:masterClrMapping/>
  </p:clrMapOvr>
  <p:transition>
    <p:blinds/>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r>
              <a:rPr lang="zh-CN" altLang="en-US"/>
              <a:t>游标示例</a:t>
            </a:r>
          </a:p>
        </p:txBody>
      </p:sp>
      <p:sp>
        <p:nvSpPr>
          <p:cNvPr id="192515" name="Rectangle 3"/>
          <p:cNvSpPr>
            <a:spLocks noGrp="1" noChangeArrowheads="1"/>
          </p:cNvSpPr>
          <p:nvPr>
            <p:ph type="body" idx="1"/>
          </p:nvPr>
        </p:nvSpPr>
        <p:spPr/>
        <p:txBody>
          <a:bodyPr/>
          <a:lstStyle/>
          <a:p>
            <a:pPr eaLnBrk="1" hangingPunct="1"/>
            <a:endParaRPr lang="zh-CN" altLang="zh-CN"/>
          </a:p>
        </p:txBody>
      </p:sp>
      <p:sp>
        <p:nvSpPr>
          <p:cNvPr id="192516" name="Rectangle 4"/>
          <p:cNvSpPr>
            <a:spLocks noChangeArrowheads="1"/>
          </p:cNvSpPr>
          <p:nvPr/>
        </p:nvSpPr>
        <p:spPr bwMode="auto">
          <a:xfrm>
            <a:off x="457200" y="1143000"/>
            <a:ext cx="8229600" cy="54864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600">
                <a:ea typeface="宋体" charset="-122"/>
              </a:rPr>
              <a:t>USE AdventureWorks</a:t>
            </a:r>
          </a:p>
          <a:p>
            <a:pPr eaLnBrk="1" hangingPunct="1">
              <a:lnSpc>
                <a:spcPct val="100000"/>
              </a:lnSpc>
              <a:spcBef>
                <a:spcPct val="0"/>
              </a:spcBef>
              <a:spcAft>
                <a:spcPct val="0"/>
              </a:spcAft>
              <a:buFontTx/>
              <a:buNone/>
            </a:pPr>
            <a:r>
              <a:rPr lang="en-US" altLang="zh-CN" sz="1600">
                <a:ea typeface="宋体" charset="-122"/>
              </a:rPr>
              <a:t>GO</a:t>
            </a:r>
          </a:p>
          <a:p>
            <a:pPr eaLnBrk="1" hangingPunct="1">
              <a:lnSpc>
                <a:spcPct val="100000"/>
              </a:lnSpc>
              <a:spcBef>
                <a:spcPct val="0"/>
              </a:spcBef>
              <a:spcAft>
                <a:spcPct val="0"/>
              </a:spcAft>
              <a:buFontTx/>
              <a:buNone/>
            </a:pPr>
            <a:r>
              <a:rPr lang="en-US" altLang="zh-CN" sz="1600">
                <a:ea typeface="宋体" charset="-122"/>
              </a:rPr>
              <a:t>DECLARE contact_cursor CURSOR FOR</a:t>
            </a:r>
          </a:p>
          <a:p>
            <a:pPr eaLnBrk="1" hangingPunct="1">
              <a:lnSpc>
                <a:spcPct val="100000"/>
              </a:lnSpc>
              <a:spcBef>
                <a:spcPct val="0"/>
              </a:spcBef>
              <a:spcAft>
                <a:spcPct val="0"/>
              </a:spcAft>
              <a:buFontTx/>
              <a:buNone/>
            </a:pPr>
            <a:r>
              <a:rPr lang="en-US" altLang="zh-CN" sz="1600">
                <a:ea typeface="宋体" charset="-122"/>
              </a:rPr>
              <a:t>SELECT LastName FROM Person.Contact</a:t>
            </a:r>
          </a:p>
          <a:p>
            <a:pPr eaLnBrk="1" hangingPunct="1">
              <a:lnSpc>
                <a:spcPct val="100000"/>
              </a:lnSpc>
              <a:spcBef>
                <a:spcPct val="0"/>
              </a:spcBef>
              <a:spcAft>
                <a:spcPct val="0"/>
              </a:spcAft>
              <a:buFontTx/>
              <a:buNone/>
            </a:pPr>
            <a:r>
              <a:rPr lang="en-US" altLang="zh-CN" sz="1600">
                <a:ea typeface="宋体" charset="-122"/>
              </a:rPr>
              <a:t>WHERE LastName LIKE 'B%'</a:t>
            </a:r>
          </a:p>
          <a:p>
            <a:pPr eaLnBrk="1" hangingPunct="1">
              <a:lnSpc>
                <a:spcPct val="100000"/>
              </a:lnSpc>
              <a:spcBef>
                <a:spcPct val="0"/>
              </a:spcBef>
              <a:spcAft>
                <a:spcPct val="0"/>
              </a:spcAft>
              <a:buFontTx/>
              <a:buNone/>
            </a:pPr>
            <a:r>
              <a:rPr lang="en-US" altLang="zh-CN" sz="1600">
                <a:ea typeface="宋体" charset="-122"/>
              </a:rPr>
              <a:t>ORDER BY LastName</a:t>
            </a:r>
          </a:p>
          <a:p>
            <a:pPr eaLnBrk="1" hangingPunct="1">
              <a:lnSpc>
                <a:spcPct val="100000"/>
              </a:lnSpc>
              <a:spcBef>
                <a:spcPct val="0"/>
              </a:spcBef>
              <a:spcAft>
                <a:spcPct val="0"/>
              </a:spcAft>
              <a:buFontTx/>
              <a:buNone/>
            </a:pPr>
            <a:endParaRPr lang="en-US" altLang="zh-CN" sz="1600">
              <a:ea typeface="宋体" charset="-122"/>
            </a:endParaRPr>
          </a:p>
          <a:p>
            <a:pPr eaLnBrk="1" hangingPunct="1">
              <a:lnSpc>
                <a:spcPct val="100000"/>
              </a:lnSpc>
              <a:spcBef>
                <a:spcPct val="0"/>
              </a:spcBef>
              <a:spcAft>
                <a:spcPct val="0"/>
              </a:spcAft>
              <a:buFontTx/>
              <a:buNone/>
            </a:pPr>
            <a:r>
              <a:rPr lang="en-US" altLang="zh-CN" sz="1600">
                <a:ea typeface="宋体" charset="-122"/>
              </a:rPr>
              <a:t>OPEN contact_cursor</a:t>
            </a:r>
          </a:p>
          <a:p>
            <a:pPr eaLnBrk="1" hangingPunct="1">
              <a:lnSpc>
                <a:spcPct val="100000"/>
              </a:lnSpc>
              <a:spcBef>
                <a:spcPct val="0"/>
              </a:spcBef>
              <a:spcAft>
                <a:spcPct val="0"/>
              </a:spcAft>
              <a:buFontTx/>
              <a:buNone/>
            </a:pPr>
            <a:endParaRPr lang="en-US" altLang="zh-CN" sz="1600">
              <a:ea typeface="宋体" charset="-122"/>
            </a:endParaRPr>
          </a:p>
          <a:p>
            <a:pPr eaLnBrk="1" hangingPunct="1">
              <a:lnSpc>
                <a:spcPct val="100000"/>
              </a:lnSpc>
              <a:spcBef>
                <a:spcPct val="0"/>
              </a:spcBef>
              <a:spcAft>
                <a:spcPct val="0"/>
              </a:spcAft>
              <a:buFontTx/>
              <a:buNone/>
            </a:pPr>
            <a:r>
              <a:rPr lang="en-US" altLang="zh-CN" sz="1600">
                <a:ea typeface="宋体" charset="-122"/>
              </a:rPr>
              <a:t>-- </a:t>
            </a:r>
            <a:r>
              <a:rPr lang="zh-CN" altLang="en-US" sz="1600">
                <a:ea typeface="宋体" charset="-122"/>
              </a:rPr>
              <a:t>执行第一次提取</a:t>
            </a:r>
            <a:r>
              <a:rPr lang="en-US" altLang="zh-CN" sz="1600">
                <a:ea typeface="宋体" charset="-122"/>
              </a:rPr>
              <a:t>.</a:t>
            </a:r>
          </a:p>
          <a:p>
            <a:pPr eaLnBrk="1" hangingPunct="1">
              <a:lnSpc>
                <a:spcPct val="100000"/>
              </a:lnSpc>
              <a:spcBef>
                <a:spcPct val="0"/>
              </a:spcBef>
              <a:spcAft>
                <a:spcPct val="0"/>
              </a:spcAft>
              <a:buFontTx/>
              <a:buNone/>
            </a:pPr>
            <a:r>
              <a:rPr lang="en-US" altLang="zh-CN" sz="1600">
                <a:ea typeface="宋体" charset="-122"/>
              </a:rPr>
              <a:t>FETCH NEXT FROM contact_cursor</a:t>
            </a:r>
          </a:p>
          <a:p>
            <a:pPr eaLnBrk="1" hangingPunct="1">
              <a:lnSpc>
                <a:spcPct val="100000"/>
              </a:lnSpc>
              <a:spcBef>
                <a:spcPct val="0"/>
              </a:spcBef>
              <a:spcAft>
                <a:spcPct val="0"/>
              </a:spcAft>
              <a:buFontTx/>
              <a:buNone/>
            </a:pPr>
            <a:endParaRPr lang="en-US" altLang="zh-CN" sz="1600">
              <a:ea typeface="宋体" charset="-122"/>
            </a:endParaRPr>
          </a:p>
          <a:p>
            <a:pPr eaLnBrk="1" hangingPunct="1">
              <a:lnSpc>
                <a:spcPct val="100000"/>
              </a:lnSpc>
              <a:spcBef>
                <a:spcPct val="0"/>
              </a:spcBef>
              <a:spcAft>
                <a:spcPct val="0"/>
              </a:spcAft>
              <a:buFontTx/>
              <a:buNone/>
            </a:pPr>
            <a:r>
              <a:rPr lang="en-US" altLang="zh-CN" sz="1600">
                <a:ea typeface="宋体" charset="-122"/>
              </a:rPr>
              <a:t>-- </a:t>
            </a:r>
            <a:r>
              <a:rPr lang="zh-CN" altLang="en-US" sz="1600">
                <a:ea typeface="宋体" charset="-122"/>
              </a:rPr>
              <a:t>检查</a:t>
            </a:r>
            <a:r>
              <a:rPr lang="en-US" altLang="zh-CN" sz="1600">
                <a:ea typeface="宋体" charset="-122"/>
              </a:rPr>
              <a:t>@@FETCH_STATUS </a:t>
            </a:r>
            <a:r>
              <a:rPr lang="zh-CN" altLang="en-US" sz="1600">
                <a:ea typeface="宋体" charset="-122"/>
              </a:rPr>
              <a:t>以查看是否还有更多的行可以提取</a:t>
            </a:r>
            <a:r>
              <a:rPr lang="en-US" altLang="zh-CN" sz="1600">
                <a:ea typeface="宋体" charset="-122"/>
              </a:rPr>
              <a:t>.</a:t>
            </a:r>
          </a:p>
          <a:p>
            <a:pPr eaLnBrk="1" hangingPunct="1">
              <a:lnSpc>
                <a:spcPct val="100000"/>
              </a:lnSpc>
              <a:spcBef>
                <a:spcPct val="0"/>
              </a:spcBef>
              <a:spcAft>
                <a:spcPct val="0"/>
              </a:spcAft>
              <a:buFontTx/>
              <a:buNone/>
            </a:pPr>
            <a:r>
              <a:rPr lang="en-US" altLang="zh-CN" sz="1600">
                <a:ea typeface="宋体" charset="-122"/>
              </a:rPr>
              <a:t>WHILE @@FETCH_STATUS = 0</a:t>
            </a:r>
          </a:p>
          <a:p>
            <a:pPr eaLnBrk="1" hangingPunct="1">
              <a:lnSpc>
                <a:spcPct val="100000"/>
              </a:lnSpc>
              <a:spcBef>
                <a:spcPct val="0"/>
              </a:spcBef>
              <a:spcAft>
                <a:spcPct val="0"/>
              </a:spcAft>
              <a:buFontTx/>
              <a:buNone/>
            </a:pPr>
            <a:r>
              <a:rPr lang="en-US" altLang="zh-CN" sz="1600">
                <a:ea typeface="宋体" charset="-122"/>
              </a:rPr>
              <a:t>BEGIN</a:t>
            </a:r>
          </a:p>
          <a:p>
            <a:pPr eaLnBrk="1" hangingPunct="1">
              <a:lnSpc>
                <a:spcPct val="100000"/>
              </a:lnSpc>
              <a:spcBef>
                <a:spcPct val="0"/>
              </a:spcBef>
              <a:spcAft>
                <a:spcPct val="0"/>
              </a:spcAft>
              <a:buFontTx/>
              <a:buNone/>
            </a:pPr>
            <a:r>
              <a:rPr lang="en-US" altLang="zh-CN" sz="1600">
                <a:ea typeface="宋体" charset="-122"/>
              </a:rPr>
              <a:t>   -- This is executed as long as the previous fetch succeeds.</a:t>
            </a:r>
          </a:p>
          <a:p>
            <a:pPr eaLnBrk="1" hangingPunct="1">
              <a:lnSpc>
                <a:spcPct val="100000"/>
              </a:lnSpc>
              <a:spcBef>
                <a:spcPct val="0"/>
              </a:spcBef>
              <a:spcAft>
                <a:spcPct val="0"/>
              </a:spcAft>
              <a:buFontTx/>
              <a:buNone/>
            </a:pPr>
            <a:r>
              <a:rPr lang="en-US" altLang="zh-CN" sz="1600">
                <a:ea typeface="宋体" charset="-122"/>
              </a:rPr>
              <a:t>   FETCH NEXT FROM contact_cursor</a:t>
            </a:r>
          </a:p>
          <a:p>
            <a:pPr eaLnBrk="1" hangingPunct="1">
              <a:lnSpc>
                <a:spcPct val="100000"/>
              </a:lnSpc>
              <a:spcBef>
                <a:spcPct val="0"/>
              </a:spcBef>
              <a:spcAft>
                <a:spcPct val="0"/>
              </a:spcAft>
              <a:buFontTx/>
              <a:buNone/>
            </a:pPr>
            <a:r>
              <a:rPr lang="en-US" altLang="zh-CN" sz="1600">
                <a:ea typeface="宋体" charset="-122"/>
              </a:rPr>
              <a:t>END</a:t>
            </a:r>
          </a:p>
          <a:p>
            <a:pPr eaLnBrk="1" hangingPunct="1">
              <a:lnSpc>
                <a:spcPct val="100000"/>
              </a:lnSpc>
              <a:spcBef>
                <a:spcPct val="0"/>
              </a:spcBef>
              <a:spcAft>
                <a:spcPct val="0"/>
              </a:spcAft>
              <a:buFontTx/>
              <a:buNone/>
            </a:pPr>
            <a:endParaRPr lang="en-US" altLang="zh-CN" sz="1600">
              <a:ea typeface="宋体" charset="-122"/>
            </a:endParaRPr>
          </a:p>
          <a:p>
            <a:pPr eaLnBrk="1" hangingPunct="1">
              <a:lnSpc>
                <a:spcPct val="100000"/>
              </a:lnSpc>
              <a:spcBef>
                <a:spcPct val="0"/>
              </a:spcBef>
              <a:spcAft>
                <a:spcPct val="0"/>
              </a:spcAft>
              <a:buFontTx/>
              <a:buNone/>
            </a:pPr>
            <a:r>
              <a:rPr lang="en-US" altLang="zh-CN" sz="1600">
                <a:ea typeface="宋体" charset="-122"/>
              </a:rPr>
              <a:t>CLOSE contact_cursor</a:t>
            </a:r>
          </a:p>
          <a:p>
            <a:pPr eaLnBrk="1" hangingPunct="1">
              <a:lnSpc>
                <a:spcPct val="100000"/>
              </a:lnSpc>
              <a:spcBef>
                <a:spcPct val="0"/>
              </a:spcBef>
              <a:spcAft>
                <a:spcPct val="0"/>
              </a:spcAft>
              <a:buFontTx/>
              <a:buNone/>
            </a:pPr>
            <a:r>
              <a:rPr lang="en-US" altLang="zh-CN" sz="1600">
                <a:ea typeface="宋体" charset="-122"/>
              </a:rPr>
              <a:t>DEALLOCATE contact_cursor</a:t>
            </a:r>
          </a:p>
          <a:p>
            <a:pPr eaLnBrk="1" hangingPunct="1">
              <a:lnSpc>
                <a:spcPct val="100000"/>
              </a:lnSpc>
              <a:spcBef>
                <a:spcPct val="0"/>
              </a:spcBef>
              <a:spcAft>
                <a:spcPct val="0"/>
              </a:spcAft>
              <a:buFontTx/>
              <a:buNone/>
            </a:pPr>
            <a:r>
              <a:rPr lang="en-US" altLang="zh-CN" sz="1600">
                <a:ea typeface="宋体" charset="-122"/>
              </a:rPr>
              <a:t>GO</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r>
              <a:rPr lang="zh-CN" altLang="en-US"/>
              <a:t>游标示例</a:t>
            </a:r>
            <a:r>
              <a:rPr lang="en-US" altLang="zh-CN"/>
              <a:t>(SQL Server 2000)</a:t>
            </a:r>
          </a:p>
        </p:txBody>
      </p:sp>
      <p:sp>
        <p:nvSpPr>
          <p:cNvPr id="193539" name="Rectangle 4"/>
          <p:cNvSpPr>
            <a:spLocks noChangeArrowheads="1"/>
          </p:cNvSpPr>
          <p:nvPr/>
        </p:nvSpPr>
        <p:spPr bwMode="auto">
          <a:xfrm>
            <a:off x="762000" y="1143000"/>
            <a:ext cx="7924800" cy="518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USE pubs</a:t>
            </a:r>
          </a:p>
          <a:p>
            <a:pPr eaLnBrk="1" hangingPunct="1">
              <a:lnSpc>
                <a:spcPct val="100000"/>
              </a:lnSpc>
              <a:spcBef>
                <a:spcPct val="0"/>
              </a:spcBef>
              <a:spcAft>
                <a:spcPct val="0"/>
              </a:spcAft>
              <a:buFontTx/>
              <a:buNone/>
            </a:pPr>
            <a:r>
              <a:rPr lang="en-US" altLang="zh-CN">
                <a:ea typeface="宋体" charset="-122"/>
              </a:rPr>
              <a:t>GO</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ea typeface="宋体" charset="-122"/>
              </a:rPr>
              <a:t>-- </a:t>
            </a:r>
            <a:r>
              <a:rPr lang="zh-CN" altLang="en-US">
                <a:ea typeface="宋体" charset="-122"/>
              </a:rPr>
              <a:t>定义两个变量用于保存 </a:t>
            </a:r>
            <a:r>
              <a:rPr lang="en-US" altLang="zh-CN">
                <a:ea typeface="宋体" charset="-122"/>
              </a:rPr>
              <a:t>FETCH</a:t>
            </a:r>
            <a:r>
              <a:rPr lang="zh-CN" altLang="en-US">
                <a:ea typeface="宋体" charset="-122"/>
              </a:rPr>
              <a:t>从游标取出的结果</a:t>
            </a:r>
            <a:r>
              <a:rPr lang="en-US" altLang="zh-CN">
                <a:ea typeface="宋体" charset="-122"/>
              </a:rPr>
              <a:t>.</a:t>
            </a:r>
          </a:p>
          <a:p>
            <a:pPr eaLnBrk="1" hangingPunct="1">
              <a:lnSpc>
                <a:spcPct val="100000"/>
              </a:lnSpc>
              <a:spcBef>
                <a:spcPct val="0"/>
              </a:spcBef>
              <a:spcAft>
                <a:spcPct val="0"/>
              </a:spcAft>
              <a:buFontTx/>
              <a:buNone/>
            </a:pPr>
            <a:r>
              <a:rPr lang="en-US" altLang="zh-CN">
                <a:ea typeface="宋体" charset="-122"/>
              </a:rPr>
              <a:t>DECLARE @au_lname varchar(40), @au_fname varchar(20)</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ea typeface="宋体" charset="-122"/>
              </a:rPr>
              <a:t>DECLARE authors_cursor CURSOR FOR</a:t>
            </a:r>
          </a:p>
          <a:p>
            <a:pPr eaLnBrk="1" hangingPunct="1">
              <a:lnSpc>
                <a:spcPct val="100000"/>
              </a:lnSpc>
              <a:spcBef>
                <a:spcPct val="0"/>
              </a:spcBef>
              <a:spcAft>
                <a:spcPct val="0"/>
              </a:spcAft>
              <a:buFontTx/>
              <a:buNone/>
            </a:pPr>
            <a:r>
              <a:rPr lang="en-US" altLang="zh-CN">
                <a:ea typeface="宋体" charset="-122"/>
              </a:rPr>
              <a:t>SELECT au_lname, au_fname FROM authors</a:t>
            </a:r>
          </a:p>
          <a:p>
            <a:pPr eaLnBrk="1" hangingPunct="1">
              <a:lnSpc>
                <a:spcPct val="100000"/>
              </a:lnSpc>
              <a:spcBef>
                <a:spcPct val="0"/>
              </a:spcBef>
              <a:spcAft>
                <a:spcPct val="0"/>
              </a:spcAft>
              <a:buFontTx/>
              <a:buNone/>
            </a:pPr>
            <a:r>
              <a:rPr lang="en-US" altLang="zh-CN">
                <a:ea typeface="宋体" charset="-122"/>
              </a:rPr>
              <a:t>WHERE au_lname LIKE "B%"</a:t>
            </a:r>
          </a:p>
          <a:p>
            <a:pPr eaLnBrk="1" hangingPunct="1">
              <a:lnSpc>
                <a:spcPct val="100000"/>
              </a:lnSpc>
              <a:spcBef>
                <a:spcPct val="0"/>
              </a:spcBef>
              <a:spcAft>
                <a:spcPct val="0"/>
              </a:spcAft>
              <a:buFontTx/>
              <a:buNone/>
            </a:pPr>
            <a:r>
              <a:rPr lang="en-US" altLang="zh-CN">
                <a:ea typeface="宋体" charset="-122"/>
              </a:rPr>
              <a:t>ORDER BY au_lname, au_fname</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ea typeface="宋体" charset="-122"/>
              </a:rPr>
              <a:t>OPEN authors_cursor</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endParaRPr lang="en-US" altLang="zh-CN">
              <a:ea typeface="宋体" charset="-122"/>
            </a:endParaRPr>
          </a:p>
        </p:txBody>
      </p:sp>
    </p:spTree>
  </p:cSld>
  <p:clrMapOvr>
    <a:masterClrMapping/>
  </p:clrMapOvr>
  <p:transition>
    <p:blinds/>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r>
              <a:rPr lang="zh-CN" altLang="en-US"/>
              <a:t>游标示例（续</a:t>
            </a:r>
            <a:r>
              <a:rPr lang="en-US" altLang="zh-CN"/>
              <a:t>,SQL Server 2000</a:t>
            </a:r>
            <a:r>
              <a:rPr lang="zh-CN" altLang="en-US"/>
              <a:t>）</a:t>
            </a:r>
          </a:p>
        </p:txBody>
      </p:sp>
      <p:sp>
        <p:nvSpPr>
          <p:cNvPr id="194563" name="Rectangle 4"/>
          <p:cNvSpPr>
            <a:spLocks noChangeArrowheads="1"/>
          </p:cNvSpPr>
          <p:nvPr/>
        </p:nvSpPr>
        <p:spPr bwMode="auto">
          <a:xfrm>
            <a:off x="609600" y="1143000"/>
            <a:ext cx="8077200" cy="5181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执行第一次提取</a:t>
            </a:r>
            <a:r>
              <a:rPr lang="en-US" altLang="zh-CN" sz="1800">
                <a:ea typeface="宋体" charset="-122"/>
              </a:rPr>
              <a:t>. </a:t>
            </a:r>
            <a:r>
              <a:rPr lang="zh-CN" altLang="en-US" sz="1800">
                <a:ea typeface="宋体" charset="-122"/>
              </a:rPr>
              <a:t>注意变量的个数与顺序必须与</a:t>
            </a:r>
            <a:r>
              <a:rPr lang="en-US" altLang="zh-CN" sz="1800">
                <a:ea typeface="宋体" charset="-122"/>
              </a:rPr>
              <a:t>SELECT</a:t>
            </a:r>
            <a:r>
              <a:rPr lang="zh-CN" altLang="en-US" sz="1800">
                <a:ea typeface="宋体" charset="-122"/>
              </a:rPr>
              <a:t>中的一致。</a:t>
            </a:r>
          </a:p>
          <a:p>
            <a:pPr eaLnBrk="1" hangingPunct="1">
              <a:lnSpc>
                <a:spcPct val="100000"/>
              </a:lnSpc>
              <a:spcBef>
                <a:spcPct val="0"/>
              </a:spcBef>
              <a:spcAft>
                <a:spcPct val="0"/>
              </a:spcAft>
              <a:buFontTx/>
              <a:buNone/>
            </a:pPr>
            <a:r>
              <a:rPr lang="en-US" altLang="zh-CN" sz="1800">
                <a:ea typeface="宋体" charset="-122"/>
              </a:rPr>
              <a:t>FETCH NEXT FROM authors_cursor</a:t>
            </a:r>
          </a:p>
          <a:p>
            <a:pPr eaLnBrk="1" hangingPunct="1">
              <a:lnSpc>
                <a:spcPct val="100000"/>
              </a:lnSpc>
              <a:spcBef>
                <a:spcPct val="0"/>
              </a:spcBef>
              <a:spcAft>
                <a:spcPct val="0"/>
              </a:spcAft>
              <a:buFontTx/>
              <a:buNone/>
            </a:pPr>
            <a:r>
              <a:rPr lang="en-US" altLang="zh-CN" sz="1800">
                <a:ea typeface="宋体" charset="-122"/>
              </a:rPr>
              <a:t>INTO @au_lname, @au_fname</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检查 </a:t>
            </a:r>
            <a:r>
              <a:rPr lang="en-US" altLang="zh-CN" sz="1800">
                <a:ea typeface="宋体" charset="-122"/>
              </a:rPr>
              <a:t>@@FETCH_STATUS </a:t>
            </a:r>
            <a:r>
              <a:rPr lang="zh-CN" altLang="en-US" sz="1800">
                <a:ea typeface="宋体" charset="-122"/>
              </a:rPr>
              <a:t>以查看是否上一个提取成功</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WHILE @@FETCH_STATUS = 0</a:t>
            </a:r>
          </a:p>
          <a:p>
            <a:pPr eaLnBrk="1" hangingPunct="1">
              <a:lnSpc>
                <a:spcPct val="100000"/>
              </a:lnSpc>
              <a:spcBef>
                <a:spcPct val="0"/>
              </a:spcBef>
              <a:spcAft>
                <a:spcPct val="0"/>
              </a:spcAft>
              <a:buFontTx/>
              <a:buNone/>
            </a:pPr>
            <a:r>
              <a:rPr lang="en-US" altLang="zh-CN" sz="1800">
                <a:ea typeface="宋体" charset="-122"/>
              </a:rPr>
              <a:t>BEGIN</a:t>
            </a:r>
          </a:p>
          <a:p>
            <a:pPr eaLnBrk="1" hangingPunct="1">
              <a:lnSpc>
                <a:spcPct val="100000"/>
              </a:lnSpc>
              <a:spcBef>
                <a:spcPct val="0"/>
              </a:spcBef>
              <a:spcAft>
                <a:spcPct val="0"/>
              </a:spcAft>
              <a:buFontTx/>
              <a:buNone/>
            </a:pPr>
            <a:r>
              <a:rPr lang="en-US" altLang="zh-CN" sz="1800">
                <a:ea typeface="宋体" charset="-122"/>
              </a:rPr>
              <a:t>   -- </a:t>
            </a:r>
            <a:r>
              <a:rPr lang="zh-CN" altLang="en-US" sz="1800">
                <a:ea typeface="宋体" charset="-122"/>
              </a:rPr>
              <a:t>连接变量并打印</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   PRINT "Author: " + @au_fname + " " +  @au_lname</a:t>
            </a:r>
          </a:p>
          <a:p>
            <a:pPr eaLnBrk="1" hangingPunct="1">
              <a:lnSpc>
                <a:spcPct val="100000"/>
              </a:lnSpc>
              <a:spcBef>
                <a:spcPct val="0"/>
              </a:spcBef>
              <a:spcAft>
                <a:spcPct val="0"/>
              </a:spcAft>
              <a:buFontTx/>
              <a:buNone/>
            </a:pPr>
            <a:r>
              <a:rPr lang="en-US" altLang="zh-CN" sz="1800">
                <a:ea typeface="宋体" charset="-122"/>
              </a:rPr>
              <a:t>   -- </a:t>
            </a:r>
            <a:r>
              <a:rPr lang="zh-CN" altLang="en-US" sz="1800">
                <a:ea typeface="宋体" charset="-122"/>
              </a:rPr>
              <a:t>执行后续的提取</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   FETCH NEXT FROM authors_cursor</a:t>
            </a:r>
          </a:p>
          <a:p>
            <a:pPr eaLnBrk="1" hangingPunct="1">
              <a:lnSpc>
                <a:spcPct val="100000"/>
              </a:lnSpc>
              <a:spcBef>
                <a:spcPct val="0"/>
              </a:spcBef>
              <a:spcAft>
                <a:spcPct val="0"/>
              </a:spcAft>
              <a:buFontTx/>
              <a:buNone/>
            </a:pPr>
            <a:r>
              <a:rPr lang="en-US" altLang="zh-CN" sz="1800">
                <a:ea typeface="宋体" charset="-122"/>
              </a:rPr>
              <a:t>   INTO @au_lname, @au_fname</a:t>
            </a:r>
          </a:p>
          <a:p>
            <a:pPr eaLnBrk="1" hangingPunct="1">
              <a:lnSpc>
                <a:spcPct val="100000"/>
              </a:lnSpc>
              <a:spcBef>
                <a:spcPct val="0"/>
              </a:spcBef>
              <a:spcAft>
                <a:spcPct val="0"/>
              </a:spcAft>
              <a:buFontTx/>
              <a:buNone/>
            </a:pPr>
            <a:r>
              <a:rPr lang="en-US" altLang="zh-CN" sz="1800">
                <a:ea typeface="宋体" charset="-122"/>
              </a:rPr>
              <a:t>END</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CLOSE authors_cursor</a:t>
            </a:r>
          </a:p>
          <a:p>
            <a:pPr eaLnBrk="1" hangingPunct="1">
              <a:lnSpc>
                <a:spcPct val="100000"/>
              </a:lnSpc>
              <a:spcBef>
                <a:spcPct val="0"/>
              </a:spcBef>
              <a:spcAft>
                <a:spcPct val="0"/>
              </a:spcAft>
              <a:buFontTx/>
              <a:buNone/>
            </a:pPr>
            <a:r>
              <a:rPr lang="en-US" altLang="zh-CN" sz="1800">
                <a:ea typeface="宋体" charset="-122"/>
              </a:rPr>
              <a:t>DEALLOCATE authors_cursor</a:t>
            </a:r>
          </a:p>
          <a:p>
            <a:pPr eaLnBrk="1" hangingPunct="1">
              <a:lnSpc>
                <a:spcPct val="100000"/>
              </a:lnSpc>
              <a:spcBef>
                <a:spcPct val="0"/>
              </a:spcBef>
              <a:spcAft>
                <a:spcPct val="0"/>
              </a:spcAft>
              <a:buFontTx/>
              <a:buNone/>
            </a:pPr>
            <a:r>
              <a:rPr lang="en-US" altLang="zh-CN" sz="1800">
                <a:ea typeface="宋体" charset="-122"/>
              </a:rPr>
              <a:t>GO</a:t>
            </a:r>
          </a:p>
        </p:txBody>
      </p:sp>
    </p:spTree>
  </p:cSld>
  <p:clrMapOvr>
    <a:masterClrMapping/>
  </p:clrMapOvr>
  <p:transition>
    <p:blinds dir="vert"/>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eaLnBrk="1" hangingPunct="1"/>
            <a:r>
              <a:rPr lang="zh-CN" altLang="en-US"/>
              <a:t>游标的管理与使用</a:t>
            </a:r>
          </a:p>
        </p:txBody>
      </p:sp>
      <p:sp>
        <p:nvSpPr>
          <p:cNvPr id="195587" name="Rectangle 3"/>
          <p:cNvSpPr>
            <a:spLocks noGrp="1" noChangeArrowheads="1"/>
          </p:cNvSpPr>
          <p:nvPr>
            <p:ph type="body" idx="1"/>
          </p:nvPr>
        </p:nvSpPr>
        <p:spPr/>
        <p:txBody>
          <a:bodyPr/>
          <a:lstStyle/>
          <a:p>
            <a:pPr eaLnBrk="1" hangingPunct="1"/>
            <a:r>
              <a:rPr lang="zh-CN" altLang="en-US" sz="1800"/>
              <a:t>声明 </a:t>
            </a:r>
            <a:r>
              <a:rPr lang="en-US" altLang="zh-CN" sz="1800"/>
              <a:t>Transact-SQL </a:t>
            </a:r>
            <a:r>
              <a:rPr lang="zh-CN" altLang="en-US" sz="1800"/>
              <a:t>变量包含游标返回的数据。为每个结果集列声明一个变量。声明足够大的变量来保存列返回的值，并声明变量的类型为可从列数据类型隐式转换得到的数据类型。</a:t>
            </a:r>
          </a:p>
          <a:p>
            <a:pPr eaLnBrk="1" hangingPunct="1"/>
            <a:r>
              <a:rPr lang="zh-CN" altLang="en-US" sz="1800"/>
              <a:t>使用 </a:t>
            </a:r>
            <a:r>
              <a:rPr lang="en-US" altLang="zh-CN" sz="1800"/>
              <a:t>DECLARE CURSOR </a:t>
            </a:r>
            <a:r>
              <a:rPr lang="zh-CN" altLang="en-US" sz="1800"/>
              <a:t>语句将 </a:t>
            </a:r>
            <a:r>
              <a:rPr lang="en-US" altLang="zh-CN" sz="1800"/>
              <a:t>Transact-SQL </a:t>
            </a:r>
            <a:r>
              <a:rPr lang="zh-CN" altLang="en-US" sz="1800"/>
              <a:t>游标与 </a:t>
            </a:r>
            <a:r>
              <a:rPr lang="en-US" altLang="zh-CN" sz="1800"/>
              <a:t>SELECT </a:t>
            </a:r>
            <a:r>
              <a:rPr lang="zh-CN" altLang="en-US" sz="1800"/>
              <a:t>语句相关联。另外，</a:t>
            </a:r>
            <a:r>
              <a:rPr lang="en-US" altLang="zh-CN" sz="1800"/>
              <a:t>DECLARE CURSOR </a:t>
            </a:r>
            <a:r>
              <a:rPr lang="zh-CN" altLang="en-US" sz="1800"/>
              <a:t>语句还定义游标的特性，例如游标名称以及游标是只读还是只进。</a:t>
            </a:r>
          </a:p>
          <a:p>
            <a:pPr eaLnBrk="1" hangingPunct="1"/>
            <a:r>
              <a:rPr lang="zh-CN" altLang="en-US" sz="1800"/>
              <a:t>使用 </a:t>
            </a:r>
            <a:r>
              <a:rPr lang="en-US" altLang="zh-CN" sz="1800"/>
              <a:t>OPEN </a:t>
            </a:r>
            <a:r>
              <a:rPr lang="zh-CN" altLang="en-US" sz="1800"/>
              <a:t>语句执行 </a:t>
            </a:r>
            <a:r>
              <a:rPr lang="en-US" altLang="zh-CN" sz="1800"/>
              <a:t>SELECT </a:t>
            </a:r>
            <a:r>
              <a:rPr lang="zh-CN" altLang="en-US" sz="1800"/>
              <a:t>语句并填充游标。</a:t>
            </a:r>
          </a:p>
          <a:p>
            <a:pPr eaLnBrk="1" hangingPunct="1"/>
            <a:r>
              <a:rPr lang="zh-CN" altLang="en-US" sz="1800"/>
              <a:t>使用 </a:t>
            </a:r>
            <a:r>
              <a:rPr lang="en-US" altLang="zh-CN" sz="1800"/>
              <a:t>FETCH INTO </a:t>
            </a:r>
            <a:r>
              <a:rPr lang="zh-CN" altLang="en-US" sz="1800"/>
              <a:t>语句提取单个行，并将每列中的数据移至指定的变量中。然后，其他 </a:t>
            </a:r>
            <a:r>
              <a:rPr lang="en-US" altLang="zh-CN" sz="1800"/>
              <a:t>Transact-SQL </a:t>
            </a:r>
            <a:r>
              <a:rPr lang="zh-CN" altLang="en-US" sz="1800"/>
              <a:t>语句可以引用那些变量来访问提取的数据值。</a:t>
            </a:r>
          </a:p>
          <a:p>
            <a:pPr eaLnBrk="1" hangingPunct="1"/>
            <a:r>
              <a:rPr lang="zh-CN" altLang="en-US" sz="1800"/>
              <a:t>使用 </a:t>
            </a:r>
            <a:r>
              <a:rPr lang="en-US" altLang="zh-CN" sz="1800"/>
              <a:t>CLOSE </a:t>
            </a:r>
            <a:r>
              <a:rPr lang="zh-CN" altLang="en-US" sz="1800"/>
              <a:t>语句结束游标的使用。</a:t>
            </a:r>
            <a:r>
              <a:rPr lang="en-US" altLang="zh-CN" sz="1800"/>
              <a:t>DEALLOCATE </a:t>
            </a:r>
            <a:r>
              <a:rPr lang="zh-CN" altLang="en-US" sz="1800"/>
              <a:t>语句则完全释放分配给游标的资源，包括游标名称。</a:t>
            </a:r>
          </a:p>
        </p:txBody>
      </p:sp>
    </p:spTree>
  </p:cSld>
  <p:clrMapOvr>
    <a:masterClrMapping/>
  </p:clrMapOvr>
  <p:transition>
    <p:blinds/>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r>
              <a:rPr lang="zh-CN" altLang="en-US"/>
              <a:t>声明游标</a:t>
            </a:r>
          </a:p>
        </p:txBody>
      </p:sp>
      <p:sp>
        <p:nvSpPr>
          <p:cNvPr id="84995" name="Rectangle 3"/>
          <p:cNvSpPr>
            <a:spLocks noChangeArrowheads="1"/>
          </p:cNvSpPr>
          <p:nvPr/>
        </p:nvSpPr>
        <p:spPr bwMode="auto">
          <a:xfrm>
            <a:off x="609600" y="2057400"/>
            <a:ext cx="7162800" cy="405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b="1">
                <a:ea typeface="宋体" charset="-122"/>
              </a:rPr>
              <a:t>DECLARE cursor_name CURSOR </a:t>
            </a:r>
          </a:p>
          <a:p>
            <a:pPr eaLnBrk="1" hangingPunct="1">
              <a:lnSpc>
                <a:spcPct val="100000"/>
              </a:lnSpc>
              <a:spcAft>
                <a:spcPct val="0"/>
              </a:spcAft>
              <a:buFontTx/>
              <a:buNone/>
            </a:pPr>
            <a:r>
              <a:rPr lang="en-US" altLang="zh-CN" b="1">
                <a:ea typeface="宋体" charset="-122"/>
              </a:rPr>
              <a:t>[ LOCAL | GLOBAL ] </a:t>
            </a:r>
          </a:p>
          <a:p>
            <a:pPr eaLnBrk="1" hangingPunct="1">
              <a:lnSpc>
                <a:spcPct val="100000"/>
              </a:lnSpc>
              <a:spcAft>
                <a:spcPct val="0"/>
              </a:spcAft>
              <a:buFontTx/>
              <a:buNone/>
            </a:pPr>
            <a:r>
              <a:rPr lang="en-US" altLang="zh-CN" b="1">
                <a:ea typeface="宋体" charset="-122"/>
              </a:rPr>
              <a:t>[ FORWARD_ONLY | SCROLL ] </a:t>
            </a:r>
          </a:p>
          <a:p>
            <a:pPr eaLnBrk="1" hangingPunct="1">
              <a:lnSpc>
                <a:spcPct val="100000"/>
              </a:lnSpc>
              <a:spcAft>
                <a:spcPct val="0"/>
              </a:spcAft>
              <a:buFontTx/>
              <a:buNone/>
            </a:pPr>
            <a:r>
              <a:rPr lang="en-US" altLang="zh-CN" b="1">
                <a:ea typeface="宋体" charset="-122"/>
              </a:rPr>
              <a:t>[ STATIC | KEYSET | DYNAMIC | FAST_FORWARD ] </a:t>
            </a:r>
          </a:p>
          <a:p>
            <a:pPr eaLnBrk="1" hangingPunct="1">
              <a:lnSpc>
                <a:spcPct val="100000"/>
              </a:lnSpc>
              <a:spcAft>
                <a:spcPct val="0"/>
              </a:spcAft>
              <a:buFontTx/>
              <a:buNone/>
            </a:pPr>
            <a:r>
              <a:rPr lang="en-US" altLang="zh-CN" b="1">
                <a:ea typeface="宋体" charset="-122"/>
              </a:rPr>
              <a:t>[ READ_ONLY | SCROLL_LOCKS | OPTIMISTIC ] </a:t>
            </a:r>
          </a:p>
          <a:p>
            <a:pPr eaLnBrk="1" hangingPunct="1">
              <a:lnSpc>
                <a:spcPct val="100000"/>
              </a:lnSpc>
              <a:spcAft>
                <a:spcPct val="0"/>
              </a:spcAft>
              <a:buFontTx/>
              <a:buNone/>
            </a:pPr>
            <a:r>
              <a:rPr lang="en-US" altLang="zh-CN" b="1">
                <a:ea typeface="宋体" charset="-122"/>
              </a:rPr>
              <a:t>[ TYPE_WARNING ] </a:t>
            </a:r>
          </a:p>
          <a:p>
            <a:pPr eaLnBrk="1" hangingPunct="1">
              <a:lnSpc>
                <a:spcPct val="100000"/>
              </a:lnSpc>
              <a:spcAft>
                <a:spcPct val="0"/>
              </a:spcAft>
              <a:buFontTx/>
              <a:buNone/>
            </a:pPr>
            <a:r>
              <a:rPr lang="en-US" altLang="zh-CN" b="1">
                <a:ea typeface="宋体" charset="-122"/>
              </a:rPr>
              <a:t>FOR select_statement </a:t>
            </a:r>
          </a:p>
          <a:p>
            <a:pPr eaLnBrk="1" hangingPunct="1">
              <a:lnSpc>
                <a:spcPct val="100000"/>
              </a:lnSpc>
              <a:spcAft>
                <a:spcPct val="0"/>
              </a:spcAft>
              <a:buFontTx/>
              <a:buNone/>
            </a:pPr>
            <a:r>
              <a:rPr lang="en-US" altLang="zh-CN" b="1">
                <a:ea typeface="宋体" charset="-122"/>
              </a:rPr>
              <a:t>[ FOR UPDATE [ OF column_name [ ,...n ] ] ]</a:t>
            </a:r>
          </a:p>
          <a:p>
            <a:pPr eaLnBrk="1" hangingPunct="1">
              <a:lnSpc>
                <a:spcPct val="100000"/>
              </a:lnSpc>
              <a:spcAft>
                <a:spcPct val="0"/>
              </a:spcAft>
              <a:buFontTx/>
              <a:buNone/>
            </a:pPr>
            <a:endParaRPr lang="en-US" altLang="zh-CN" b="1">
              <a:ea typeface="宋体" charset="-122"/>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blinds(horizontal)">
                                      <p:cBhvr>
                                        <p:cTn id="7" dur="500"/>
                                        <p:tgtEl>
                                          <p:spTgt spid="8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endParaRPr lang="zh-CN" altLang="zh-CN"/>
          </a:p>
        </p:txBody>
      </p:sp>
      <p:sp>
        <p:nvSpPr>
          <p:cNvPr id="301060" name="Rectangle 4"/>
          <p:cNvSpPr>
            <a:spLocks noChangeArrowheads="1"/>
          </p:cNvSpPr>
          <p:nvPr/>
        </p:nvSpPr>
        <p:spPr bwMode="auto">
          <a:xfrm>
            <a:off x="4495800" y="228600"/>
            <a:ext cx="4419600" cy="6096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LOCAL</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zh-CN" altLang="en-US" sz="1800">
                <a:ea typeface="宋体" charset="-122"/>
              </a:rPr>
              <a:t>指定该游标的作用域对在其中创建它的批处理、存储过程或触发器是局部的。该游标名称仅在这个作用域内有效。在批处理、存储过程、触发器或存储过程 </a:t>
            </a:r>
            <a:r>
              <a:rPr lang="en-US" altLang="zh-CN" sz="1800">
                <a:ea typeface="宋体" charset="-122"/>
              </a:rPr>
              <a:t>OUTPUT </a:t>
            </a:r>
            <a:r>
              <a:rPr lang="zh-CN" altLang="en-US" sz="1800">
                <a:ea typeface="宋体" charset="-122"/>
              </a:rPr>
              <a:t>参数中，该游标可由局部游标变量引用。</a:t>
            </a:r>
            <a:r>
              <a:rPr lang="en-US" altLang="zh-CN" sz="1800">
                <a:ea typeface="宋体" charset="-122"/>
              </a:rPr>
              <a:t>OUTPUT </a:t>
            </a:r>
            <a:r>
              <a:rPr lang="zh-CN" altLang="en-US" sz="1800">
                <a:ea typeface="宋体" charset="-122"/>
              </a:rPr>
              <a:t>参数用于将局部游标传递回调用批处理、存储过程或触发器，它们可在存储过程终止后给游标变量指派参数使其引用游标。除非 </a:t>
            </a:r>
            <a:r>
              <a:rPr lang="en-US" altLang="zh-CN" sz="1800">
                <a:ea typeface="宋体" charset="-122"/>
              </a:rPr>
              <a:t>OUTPUT </a:t>
            </a:r>
            <a:r>
              <a:rPr lang="zh-CN" altLang="en-US" sz="1800">
                <a:ea typeface="宋体" charset="-122"/>
              </a:rPr>
              <a:t>参数将游标传递回来，否则游标将在批处理、存储过程或触发器终止时隐性释放。如果 </a:t>
            </a:r>
            <a:r>
              <a:rPr lang="en-US" altLang="zh-CN" sz="1800">
                <a:ea typeface="宋体" charset="-122"/>
              </a:rPr>
              <a:t>OUTPUT </a:t>
            </a:r>
            <a:r>
              <a:rPr lang="zh-CN" altLang="en-US" sz="1800">
                <a:ea typeface="宋体" charset="-122"/>
              </a:rPr>
              <a:t>参数将游标传递回来，游标在最后引用它的变量释放或离开作用域时释放。</a:t>
            </a:r>
          </a:p>
        </p:txBody>
      </p:sp>
      <p:sp>
        <p:nvSpPr>
          <p:cNvPr id="301061" name="Rectangle 5"/>
          <p:cNvSpPr>
            <a:spLocks noChangeArrowheads="1"/>
          </p:cNvSpPr>
          <p:nvPr/>
        </p:nvSpPr>
        <p:spPr bwMode="auto">
          <a:xfrm>
            <a:off x="609600" y="304800"/>
            <a:ext cx="3733800" cy="1828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GLOBAL</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zh-CN" altLang="en-US" sz="1800">
                <a:ea typeface="宋体" charset="-122"/>
              </a:rPr>
              <a:t>指定该游标的作用域对连接是全局的。在由连接执行的任何存储过程或批处理中，都可以引用该游标名称。该游标仅在脱接时隐性释放。</a:t>
            </a:r>
          </a:p>
        </p:txBody>
      </p:sp>
      <p:sp>
        <p:nvSpPr>
          <p:cNvPr id="301062" name="Rectangle 6"/>
          <p:cNvSpPr>
            <a:spLocks noChangeArrowheads="1"/>
          </p:cNvSpPr>
          <p:nvPr/>
        </p:nvSpPr>
        <p:spPr bwMode="auto">
          <a:xfrm>
            <a:off x="609600" y="4953000"/>
            <a:ext cx="3581400" cy="1524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FORWARD_ONLY</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zh-CN" altLang="en-US" sz="1800">
                <a:ea typeface="宋体" charset="-122"/>
              </a:rPr>
              <a:t>指定游标只能从第一行滚动到最后一行。</a:t>
            </a:r>
            <a:r>
              <a:rPr lang="en-US" altLang="zh-CN" sz="1800">
                <a:ea typeface="宋体" charset="-122"/>
              </a:rPr>
              <a:t>FETCH NEXT </a:t>
            </a:r>
            <a:r>
              <a:rPr lang="zh-CN" altLang="en-US" sz="1800">
                <a:ea typeface="宋体" charset="-122"/>
              </a:rPr>
              <a:t>是唯一受支持的提取选项。</a:t>
            </a:r>
          </a:p>
        </p:txBody>
      </p:sp>
      <p:sp>
        <p:nvSpPr>
          <p:cNvPr id="301063" name="Rectangle 7"/>
          <p:cNvSpPr>
            <a:spLocks noChangeArrowheads="1"/>
          </p:cNvSpPr>
          <p:nvPr/>
        </p:nvSpPr>
        <p:spPr bwMode="auto">
          <a:xfrm>
            <a:off x="609600" y="2362200"/>
            <a:ext cx="3657600" cy="2438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UPDATE [OF column_name [,...n]]</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zh-CN" altLang="en-US" sz="1800">
                <a:ea typeface="宋体" charset="-122"/>
              </a:rPr>
              <a:t>定义游标内可更新的列。如果指定 </a:t>
            </a:r>
            <a:r>
              <a:rPr lang="en-US" altLang="zh-CN" sz="1800">
                <a:ea typeface="宋体" charset="-122"/>
              </a:rPr>
              <a:t>OF column_name [,...n] </a:t>
            </a:r>
            <a:r>
              <a:rPr lang="zh-CN" altLang="en-US" sz="1800">
                <a:ea typeface="宋体" charset="-122"/>
              </a:rPr>
              <a:t>参数，则只允许修改所列出的列。如果在 </a:t>
            </a:r>
            <a:r>
              <a:rPr lang="en-US" altLang="zh-CN" sz="1800">
                <a:ea typeface="宋体" charset="-122"/>
              </a:rPr>
              <a:t>UPDATE </a:t>
            </a:r>
            <a:r>
              <a:rPr lang="zh-CN" altLang="en-US" sz="1800">
                <a:ea typeface="宋体" charset="-122"/>
              </a:rPr>
              <a:t>中未指定列的列表，则可以更新所有列。</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1061"/>
                                        </p:tgtEl>
                                        <p:attrNameLst>
                                          <p:attrName>style.visibility</p:attrName>
                                        </p:attrNameLst>
                                      </p:cBhvr>
                                      <p:to>
                                        <p:strVal val="visible"/>
                                      </p:to>
                                    </p:set>
                                    <p:animEffect transition="in" filter="blinds(horizontal)">
                                      <p:cBhvr>
                                        <p:cTn id="7" dur="500"/>
                                        <p:tgtEl>
                                          <p:spTgt spid="301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1060"/>
                                        </p:tgtEl>
                                        <p:attrNameLst>
                                          <p:attrName>style.visibility</p:attrName>
                                        </p:attrNameLst>
                                      </p:cBhvr>
                                      <p:to>
                                        <p:strVal val="visible"/>
                                      </p:to>
                                    </p:set>
                                    <p:animEffect transition="in" filter="blinds(horizontal)">
                                      <p:cBhvr>
                                        <p:cTn id="12" dur="500"/>
                                        <p:tgtEl>
                                          <p:spTgt spid="3010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1063"/>
                                        </p:tgtEl>
                                        <p:attrNameLst>
                                          <p:attrName>style.visibility</p:attrName>
                                        </p:attrNameLst>
                                      </p:cBhvr>
                                      <p:to>
                                        <p:strVal val="visible"/>
                                      </p:to>
                                    </p:set>
                                    <p:animEffect transition="in" filter="blinds(horizontal)">
                                      <p:cBhvr>
                                        <p:cTn id="17" dur="500"/>
                                        <p:tgtEl>
                                          <p:spTgt spid="3010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1062"/>
                                        </p:tgtEl>
                                        <p:attrNameLst>
                                          <p:attrName>style.visibility</p:attrName>
                                        </p:attrNameLst>
                                      </p:cBhvr>
                                      <p:to>
                                        <p:strVal val="visible"/>
                                      </p:to>
                                    </p:set>
                                    <p:animEffect transition="in" filter="blinds(horizontal)">
                                      <p:cBhvr>
                                        <p:cTn id="22" dur="500"/>
                                        <p:tgtEl>
                                          <p:spTgt spid="301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0" grpId="0" animBg="1"/>
      <p:bldP spid="301061" grpId="0" animBg="1"/>
      <p:bldP spid="301062" grpId="0" animBg="1"/>
      <p:bldP spid="30106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zh-CN" altLang="en-US"/>
              <a:t>打开游标</a:t>
            </a:r>
          </a:p>
        </p:txBody>
      </p:sp>
      <p:sp>
        <p:nvSpPr>
          <p:cNvPr id="86019" name="Rectangle 3"/>
          <p:cNvSpPr>
            <a:spLocks noGrp="1" noChangeArrowheads="1"/>
          </p:cNvSpPr>
          <p:nvPr>
            <p:ph type="body" idx="1"/>
          </p:nvPr>
        </p:nvSpPr>
        <p:spPr/>
        <p:txBody>
          <a:bodyPr/>
          <a:lstStyle/>
          <a:p>
            <a:pPr eaLnBrk="1" hangingPunct="1"/>
            <a:r>
              <a:rPr lang="zh-CN" altLang="en-US"/>
              <a:t>打开 </a:t>
            </a:r>
            <a:r>
              <a:rPr lang="en-US" altLang="zh-CN"/>
              <a:t>Transact-SQL </a:t>
            </a:r>
            <a:r>
              <a:rPr lang="zh-CN" altLang="en-US"/>
              <a:t>服务器游标，然后通过执行在 </a:t>
            </a:r>
            <a:r>
              <a:rPr lang="en-US" altLang="zh-CN"/>
              <a:t>DECLARE CURSOR </a:t>
            </a:r>
            <a:r>
              <a:rPr lang="zh-CN" altLang="en-US"/>
              <a:t>或 </a:t>
            </a:r>
            <a:r>
              <a:rPr lang="en-US" altLang="zh-CN"/>
              <a:t>SET cursor_variable </a:t>
            </a:r>
            <a:r>
              <a:rPr lang="zh-CN" altLang="en-US"/>
              <a:t>语句中指定的 </a:t>
            </a:r>
            <a:r>
              <a:rPr lang="en-US" altLang="zh-CN"/>
              <a:t>Transact-SQL </a:t>
            </a:r>
            <a:r>
              <a:rPr lang="zh-CN" altLang="en-US"/>
              <a:t>语句填充游标。</a:t>
            </a:r>
          </a:p>
          <a:p>
            <a:pPr eaLnBrk="1" hangingPunct="1"/>
            <a:endParaRPr lang="zh-CN" altLang="en-US"/>
          </a:p>
          <a:p>
            <a:pPr eaLnBrk="1" hangingPunct="1"/>
            <a:r>
              <a:rPr lang="zh-CN" altLang="en-US"/>
              <a:t>语法</a:t>
            </a:r>
          </a:p>
          <a:p>
            <a:pPr eaLnBrk="1" hangingPunct="1"/>
            <a:r>
              <a:rPr lang="en-US" altLang="zh-CN"/>
              <a:t>OPEN { { [ GLOBAL ] cursor_name } | cursor_variable_name }</a:t>
            </a:r>
          </a:p>
          <a:p>
            <a:pPr eaLnBrk="1" hangingPunct="1"/>
            <a:endParaRPr lang="en-US" altLang="zh-CN"/>
          </a:p>
          <a:p>
            <a:pPr eaLnBrk="1" hangingPunct="1"/>
            <a:endParaRPr lang="en-US" altLang="zh-CN"/>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blinds(horizontal)">
                                      <p:cBhvr>
                                        <p:cTn id="7" dur="500"/>
                                        <p:tgtEl>
                                          <p:spTgt spid="860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6019">
                                            <p:txEl>
                                              <p:pRg st="2" end="2"/>
                                            </p:txEl>
                                          </p:spTgt>
                                        </p:tgtEl>
                                        <p:attrNameLst>
                                          <p:attrName>style.visibility</p:attrName>
                                        </p:attrNameLst>
                                      </p:cBhvr>
                                      <p:to>
                                        <p:strVal val="visible"/>
                                      </p:to>
                                    </p:set>
                                    <p:animEffect transition="in" filter="blinds(horizontal)">
                                      <p:cBhvr>
                                        <p:cTn id="12" dur="500"/>
                                        <p:tgtEl>
                                          <p:spTgt spid="8601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6019">
                                            <p:txEl>
                                              <p:pRg st="3" end="3"/>
                                            </p:txEl>
                                          </p:spTgt>
                                        </p:tgtEl>
                                        <p:attrNameLst>
                                          <p:attrName>style.visibility</p:attrName>
                                        </p:attrNameLst>
                                      </p:cBhvr>
                                      <p:to>
                                        <p:strVal val="visible"/>
                                      </p:to>
                                    </p:set>
                                    <p:animEffect transition="in" filter="blinds(horizontal)">
                                      <p:cBhvr>
                                        <p:cTn id="17" dur="500"/>
                                        <p:tgtEl>
                                          <p:spTgt spid="860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p:cNvSpPr>
            <a:spLocks noGrp="1"/>
          </p:cNvSpPr>
          <p:nvPr>
            <p:ph type="title" orient="vert"/>
          </p:nvPr>
        </p:nvSpPr>
        <p:spPr/>
        <p:txBody>
          <a:bodyPr/>
          <a:lstStyle/>
          <a:p>
            <a:r>
              <a:rPr lang="en-US" altLang="zh-CN" dirty="0" err="1"/>
              <a:t>NoSQL</a:t>
            </a:r>
            <a:r>
              <a:rPr lang="zh-CN" altLang="en-US" dirty="0"/>
              <a:t>数据库分类</a:t>
            </a:r>
          </a:p>
        </p:txBody>
      </p:sp>
      <p:sp>
        <p:nvSpPr>
          <p:cNvPr id="5" name="竖排文字占位符 4"/>
          <p:cNvSpPr>
            <a:spLocks noGrp="1"/>
          </p:cNvSpPr>
          <p:nvPr>
            <p:ph type="body" orient="vert" idx="1"/>
          </p:nvPr>
        </p:nvSpPr>
        <p:spPr/>
        <p:txBody>
          <a:bodyPr/>
          <a:lstStyle/>
          <a:p>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8600"/>
            <a:ext cx="40640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8679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eaLnBrk="1" hangingPunct="1"/>
            <a:r>
              <a:rPr lang="zh-CN" altLang="en-US"/>
              <a:t>游标示例</a:t>
            </a:r>
          </a:p>
        </p:txBody>
      </p:sp>
      <p:sp>
        <p:nvSpPr>
          <p:cNvPr id="199683" name="Rectangle 3"/>
          <p:cNvSpPr>
            <a:spLocks noGrp="1" noChangeArrowheads="1"/>
          </p:cNvSpPr>
          <p:nvPr>
            <p:ph type="body" idx="1"/>
          </p:nvPr>
        </p:nvSpPr>
        <p:spPr/>
        <p:txBody>
          <a:bodyPr/>
          <a:lstStyle/>
          <a:p>
            <a:pPr eaLnBrk="1" hangingPunct="1"/>
            <a:endParaRPr lang="zh-CN" altLang="zh-CN"/>
          </a:p>
        </p:txBody>
      </p:sp>
      <p:sp>
        <p:nvSpPr>
          <p:cNvPr id="302084" name="Rectangle 4"/>
          <p:cNvSpPr>
            <a:spLocks noChangeArrowheads="1"/>
          </p:cNvSpPr>
          <p:nvPr/>
        </p:nvSpPr>
        <p:spPr bwMode="auto">
          <a:xfrm>
            <a:off x="762000" y="1371600"/>
            <a:ext cx="6248400" cy="5105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DECLARE Employee_Cursor CURSOR FOR</a:t>
            </a:r>
          </a:p>
          <a:p>
            <a:pPr eaLnBrk="1" hangingPunct="1">
              <a:lnSpc>
                <a:spcPct val="100000"/>
              </a:lnSpc>
              <a:spcBef>
                <a:spcPct val="0"/>
              </a:spcBef>
              <a:spcAft>
                <a:spcPct val="0"/>
              </a:spcAft>
              <a:buFontTx/>
              <a:buNone/>
            </a:pPr>
            <a:r>
              <a:rPr lang="en-US" altLang="zh-CN">
                <a:ea typeface="宋体" charset="-122"/>
              </a:rPr>
              <a:t>SELECT LastName, FirstName</a:t>
            </a:r>
          </a:p>
          <a:p>
            <a:pPr eaLnBrk="1" hangingPunct="1">
              <a:lnSpc>
                <a:spcPct val="100000"/>
              </a:lnSpc>
              <a:spcBef>
                <a:spcPct val="0"/>
              </a:spcBef>
              <a:spcAft>
                <a:spcPct val="0"/>
              </a:spcAft>
              <a:buFontTx/>
              <a:buNone/>
            </a:pPr>
            <a:r>
              <a:rPr lang="en-US" altLang="zh-CN">
                <a:ea typeface="宋体" charset="-122"/>
              </a:rPr>
              <a:t>FROM Northwind.dbo.Employees</a:t>
            </a:r>
          </a:p>
          <a:p>
            <a:pPr eaLnBrk="1" hangingPunct="1">
              <a:lnSpc>
                <a:spcPct val="100000"/>
              </a:lnSpc>
              <a:spcBef>
                <a:spcPct val="0"/>
              </a:spcBef>
              <a:spcAft>
                <a:spcPct val="0"/>
              </a:spcAft>
              <a:buFontTx/>
              <a:buNone/>
            </a:pPr>
            <a:r>
              <a:rPr lang="en-US" altLang="zh-CN">
                <a:ea typeface="宋体" charset="-122"/>
              </a:rPr>
              <a:t>WHERE LastName like 'B%'</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ea typeface="宋体" charset="-122"/>
              </a:rPr>
              <a:t>OPEN Employee_Cursor</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ea typeface="宋体" charset="-122"/>
              </a:rPr>
              <a:t>FETCH NEXT FROM Employee_Cursor</a:t>
            </a:r>
          </a:p>
          <a:p>
            <a:pPr eaLnBrk="1" hangingPunct="1">
              <a:lnSpc>
                <a:spcPct val="100000"/>
              </a:lnSpc>
              <a:spcBef>
                <a:spcPct val="0"/>
              </a:spcBef>
              <a:spcAft>
                <a:spcPct val="0"/>
              </a:spcAft>
              <a:buFontTx/>
              <a:buNone/>
            </a:pPr>
            <a:r>
              <a:rPr lang="en-US" altLang="zh-CN">
                <a:ea typeface="宋体" charset="-122"/>
              </a:rPr>
              <a:t>WHILE @@FETCH_STATUS = 0</a:t>
            </a:r>
          </a:p>
          <a:p>
            <a:pPr eaLnBrk="1" hangingPunct="1">
              <a:lnSpc>
                <a:spcPct val="100000"/>
              </a:lnSpc>
              <a:spcBef>
                <a:spcPct val="0"/>
              </a:spcBef>
              <a:spcAft>
                <a:spcPct val="0"/>
              </a:spcAft>
              <a:buFontTx/>
              <a:buNone/>
            </a:pPr>
            <a:r>
              <a:rPr lang="en-US" altLang="zh-CN">
                <a:ea typeface="宋体" charset="-122"/>
              </a:rPr>
              <a:t>BEGIN</a:t>
            </a:r>
          </a:p>
          <a:p>
            <a:pPr eaLnBrk="1" hangingPunct="1">
              <a:lnSpc>
                <a:spcPct val="100000"/>
              </a:lnSpc>
              <a:spcBef>
                <a:spcPct val="0"/>
              </a:spcBef>
              <a:spcAft>
                <a:spcPct val="0"/>
              </a:spcAft>
              <a:buFontTx/>
              <a:buNone/>
            </a:pPr>
            <a:r>
              <a:rPr lang="en-US" altLang="zh-CN">
                <a:ea typeface="宋体" charset="-122"/>
              </a:rPr>
              <a:t>    FETCH NEXT FROM Employee_Cursor</a:t>
            </a:r>
          </a:p>
          <a:p>
            <a:pPr eaLnBrk="1" hangingPunct="1">
              <a:lnSpc>
                <a:spcPct val="100000"/>
              </a:lnSpc>
              <a:spcBef>
                <a:spcPct val="0"/>
              </a:spcBef>
              <a:spcAft>
                <a:spcPct val="0"/>
              </a:spcAft>
              <a:buFontTx/>
              <a:buNone/>
            </a:pPr>
            <a:r>
              <a:rPr lang="en-US" altLang="zh-CN">
                <a:ea typeface="宋体" charset="-122"/>
              </a:rPr>
              <a:t>END</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ea typeface="宋体" charset="-122"/>
              </a:rPr>
              <a:t>CLOSE Employee_Cursor</a:t>
            </a:r>
          </a:p>
          <a:p>
            <a:pPr eaLnBrk="1" hangingPunct="1">
              <a:lnSpc>
                <a:spcPct val="100000"/>
              </a:lnSpc>
              <a:spcBef>
                <a:spcPct val="0"/>
              </a:spcBef>
              <a:spcAft>
                <a:spcPct val="0"/>
              </a:spcAft>
              <a:buFontTx/>
              <a:buNone/>
            </a:pPr>
            <a:r>
              <a:rPr lang="en-US" altLang="zh-CN">
                <a:ea typeface="宋体" charset="-122"/>
              </a:rPr>
              <a:t>DEALLOCATE Employee_Cursor</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endParaRPr lang="en-US" altLang="zh-CN">
              <a:ea typeface="宋体"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2084"/>
                                        </p:tgtEl>
                                        <p:attrNameLst>
                                          <p:attrName>style.visibility</p:attrName>
                                        </p:attrNameLst>
                                      </p:cBhvr>
                                      <p:to>
                                        <p:strVal val="visible"/>
                                      </p:to>
                                    </p:set>
                                    <p:animEffect transition="in" filter="blinds(horizontal)">
                                      <p:cBhvr>
                                        <p:cTn id="7" dur="500"/>
                                        <p:tgtEl>
                                          <p:spTgt spid="302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r>
              <a:rPr lang="zh-CN" altLang="en-US"/>
              <a:t>读取游标数据</a:t>
            </a:r>
            <a:r>
              <a:rPr lang="en-US" altLang="zh-CN"/>
              <a:t>FETCH</a:t>
            </a:r>
          </a:p>
        </p:txBody>
      </p:sp>
      <p:sp>
        <p:nvSpPr>
          <p:cNvPr id="200707" name="Rectangle 4" descr="蓝色面巾纸"/>
          <p:cNvSpPr>
            <a:spLocks noChangeArrowheads="1"/>
          </p:cNvSpPr>
          <p:nvPr/>
        </p:nvSpPr>
        <p:spPr bwMode="auto">
          <a:xfrm>
            <a:off x="609600" y="1600200"/>
            <a:ext cx="7620000" cy="2835275"/>
          </a:xfrm>
          <a:prstGeom prst="rect">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FETCH</a:t>
            </a:r>
            <a:br>
              <a:rPr lang="en-US" altLang="zh-CN">
                <a:ea typeface="宋体" charset="-122"/>
              </a:rPr>
            </a:br>
            <a:r>
              <a:rPr lang="en-US" altLang="zh-CN">
                <a:ea typeface="宋体" charset="-122"/>
              </a:rPr>
              <a:t>        [ [ NEXT | PRIOR | FIRST | LAST</a:t>
            </a:r>
            <a:br>
              <a:rPr lang="en-US" altLang="zh-CN">
                <a:ea typeface="宋体" charset="-122"/>
              </a:rPr>
            </a:br>
            <a:r>
              <a:rPr lang="en-US" altLang="zh-CN">
                <a:ea typeface="宋体" charset="-122"/>
              </a:rPr>
              <a:t>                | ABSOLUTE { </a:t>
            </a:r>
            <a:r>
              <a:rPr lang="en-US" altLang="zh-CN" i="1">
                <a:ea typeface="宋体" charset="-122"/>
              </a:rPr>
              <a:t>n </a:t>
            </a:r>
            <a:r>
              <a:rPr lang="en-US" altLang="zh-CN">
                <a:ea typeface="宋体" charset="-122"/>
              </a:rPr>
              <a:t>|</a:t>
            </a:r>
            <a:r>
              <a:rPr lang="en-US" altLang="zh-CN" i="1">
                <a:ea typeface="宋体" charset="-122"/>
              </a:rPr>
              <a:t> </a:t>
            </a:r>
            <a:r>
              <a:rPr lang="en-US" altLang="zh-CN" b="1">
                <a:ea typeface="宋体" charset="-122"/>
              </a:rPr>
              <a:t>@</a:t>
            </a:r>
            <a:r>
              <a:rPr lang="en-US" altLang="zh-CN" i="1">
                <a:ea typeface="宋体" charset="-122"/>
              </a:rPr>
              <a:t>nvar </a:t>
            </a:r>
            <a:r>
              <a:rPr lang="en-US" altLang="zh-CN">
                <a:ea typeface="宋体" charset="-122"/>
              </a:rPr>
              <a:t>}</a:t>
            </a:r>
            <a:br>
              <a:rPr lang="en-US" altLang="zh-CN">
                <a:ea typeface="宋体" charset="-122"/>
              </a:rPr>
            </a:br>
            <a:r>
              <a:rPr lang="en-US" altLang="zh-CN">
                <a:ea typeface="宋体" charset="-122"/>
              </a:rPr>
              <a:t>                | RELATIVE { </a:t>
            </a:r>
            <a:r>
              <a:rPr lang="en-US" altLang="zh-CN" i="1">
                <a:ea typeface="宋体" charset="-122"/>
              </a:rPr>
              <a:t>n </a:t>
            </a:r>
            <a:r>
              <a:rPr lang="en-US" altLang="zh-CN">
                <a:ea typeface="宋体" charset="-122"/>
              </a:rPr>
              <a:t>|</a:t>
            </a:r>
            <a:r>
              <a:rPr lang="en-US" altLang="zh-CN" i="1">
                <a:ea typeface="宋体" charset="-122"/>
              </a:rPr>
              <a:t> </a:t>
            </a:r>
            <a:r>
              <a:rPr lang="en-US" altLang="zh-CN" b="1">
                <a:ea typeface="宋体" charset="-122"/>
              </a:rPr>
              <a:t>@</a:t>
            </a:r>
            <a:r>
              <a:rPr lang="en-US" altLang="zh-CN" i="1">
                <a:ea typeface="宋体" charset="-122"/>
              </a:rPr>
              <a:t>nvar </a:t>
            </a:r>
            <a:r>
              <a:rPr lang="en-US" altLang="zh-CN">
                <a:ea typeface="宋体" charset="-122"/>
              </a:rPr>
              <a:t>}</a:t>
            </a:r>
            <a:br>
              <a:rPr lang="en-US" altLang="zh-CN">
                <a:ea typeface="宋体" charset="-122"/>
              </a:rPr>
            </a:br>
            <a:r>
              <a:rPr lang="en-US" altLang="zh-CN">
                <a:ea typeface="宋体" charset="-122"/>
              </a:rPr>
              <a:t>            ] </a:t>
            </a:r>
            <a:br>
              <a:rPr lang="en-US" altLang="zh-CN">
                <a:ea typeface="宋体" charset="-122"/>
              </a:rPr>
            </a:br>
            <a:r>
              <a:rPr lang="en-US" altLang="zh-CN">
                <a:ea typeface="宋体" charset="-122"/>
              </a:rPr>
              <a:t>            FROM</a:t>
            </a:r>
            <a:br>
              <a:rPr lang="en-US" altLang="zh-CN">
                <a:ea typeface="宋体" charset="-122"/>
              </a:rPr>
            </a:br>
            <a:r>
              <a:rPr lang="en-US" altLang="zh-CN">
                <a:ea typeface="宋体" charset="-122"/>
              </a:rPr>
              <a:t>        ] </a:t>
            </a:r>
            <a:br>
              <a:rPr lang="en-US" altLang="zh-CN">
                <a:ea typeface="宋体" charset="-122"/>
              </a:rPr>
            </a:br>
            <a:r>
              <a:rPr lang="en-US" altLang="zh-CN">
                <a:ea typeface="宋体" charset="-122"/>
              </a:rPr>
              <a:t>{ { [ GLOBAL ] </a:t>
            </a:r>
            <a:r>
              <a:rPr lang="en-US" altLang="zh-CN" i="1">
                <a:ea typeface="宋体" charset="-122"/>
              </a:rPr>
              <a:t>cursor_name</a:t>
            </a:r>
            <a:r>
              <a:rPr lang="en-US" altLang="zh-CN">
                <a:ea typeface="宋体" charset="-122"/>
              </a:rPr>
              <a:t> } | @</a:t>
            </a:r>
            <a:r>
              <a:rPr lang="en-US" altLang="zh-CN" i="1">
                <a:ea typeface="宋体" charset="-122"/>
              </a:rPr>
              <a:t>cursor_variable_name </a:t>
            </a:r>
            <a:r>
              <a:rPr lang="en-US" altLang="zh-CN">
                <a:ea typeface="宋体" charset="-122"/>
              </a:rPr>
              <a:t>} </a:t>
            </a:r>
            <a:br>
              <a:rPr lang="en-US" altLang="zh-CN">
                <a:ea typeface="宋体" charset="-122"/>
              </a:rPr>
            </a:br>
            <a:r>
              <a:rPr lang="en-US" altLang="zh-CN">
                <a:ea typeface="宋体" charset="-122"/>
              </a:rPr>
              <a:t>[ INTO</a:t>
            </a:r>
            <a:r>
              <a:rPr lang="en-US" altLang="zh-CN" i="1">
                <a:ea typeface="宋体" charset="-122"/>
              </a:rPr>
              <a:t> </a:t>
            </a:r>
            <a:r>
              <a:rPr lang="en-US" altLang="zh-CN" b="1">
                <a:ea typeface="宋体" charset="-122"/>
              </a:rPr>
              <a:t>@</a:t>
            </a:r>
            <a:r>
              <a:rPr lang="en-US" altLang="zh-CN" i="1">
                <a:ea typeface="宋体" charset="-122"/>
              </a:rPr>
              <a:t>variable_name </a:t>
            </a:r>
            <a:r>
              <a:rPr lang="en-US" altLang="zh-CN">
                <a:ea typeface="宋体" charset="-122"/>
              </a:rPr>
              <a:t>[ </a:t>
            </a:r>
            <a:r>
              <a:rPr lang="en-US" altLang="zh-CN" b="1">
                <a:ea typeface="宋体" charset="-122"/>
              </a:rPr>
              <a:t>,</a:t>
            </a:r>
            <a:r>
              <a:rPr lang="en-US" altLang="zh-CN">
                <a:ea typeface="宋体" charset="-122"/>
              </a:rPr>
              <a:t>...</a:t>
            </a:r>
            <a:r>
              <a:rPr lang="en-US" altLang="zh-CN" i="1">
                <a:ea typeface="宋体" charset="-122"/>
              </a:rPr>
              <a:t>n </a:t>
            </a:r>
            <a:r>
              <a:rPr lang="en-US" altLang="zh-CN">
                <a:ea typeface="宋体" charset="-122"/>
              </a:rPr>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eaLnBrk="1" hangingPunct="1"/>
            <a:r>
              <a:rPr lang="zh-CN" altLang="en-US"/>
              <a:t>使用 </a:t>
            </a:r>
            <a:r>
              <a:rPr lang="en-US" altLang="zh-CN"/>
              <a:t>FETCH </a:t>
            </a:r>
            <a:r>
              <a:rPr lang="zh-CN" altLang="en-US"/>
              <a:t>将值存入变量</a:t>
            </a:r>
          </a:p>
        </p:txBody>
      </p:sp>
      <p:sp>
        <p:nvSpPr>
          <p:cNvPr id="201731" name="Rectangle 3"/>
          <p:cNvSpPr>
            <a:spLocks noGrp="1" noChangeArrowheads="1"/>
          </p:cNvSpPr>
          <p:nvPr>
            <p:ph type="body" idx="1"/>
          </p:nvPr>
        </p:nvSpPr>
        <p:spPr/>
        <p:txBody>
          <a:bodyPr/>
          <a:lstStyle/>
          <a:p>
            <a:pPr eaLnBrk="1" hangingPunct="1"/>
            <a:endParaRPr lang="zh-CN" altLang="zh-CN"/>
          </a:p>
        </p:txBody>
      </p:sp>
      <p:sp>
        <p:nvSpPr>
          <p:cNvPr id="201732" name="Rectangle 4"/>
          <p:cNvSpPr>
            <a:spLocks noChangeArrowheads="1"/>
          </p:cNvSpPr>
          <p:nvPr/>
        </p:nvSpPr>
        <p:spPr bwMode="auto">
          <a:xfrm>
            <a:off x="457200" y="1295400"/>
            <a:ext cx="8229600" cy="43434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USE AdventureWorks</a:t>
            </a:r>
          </a:p>
          <a:p>
            <a:pPr eaLnBrk="1" hangingPunct="1">
              <a:lnSpc>
                <a:spcPct val="100000"/>
              </a:lnSpc>
              <a:spcBef>
                <a:spcPct val="0"/>
              </a:spcBef>
              <a:spcAft>
                <a:spcPct val="0"/>
              </a:spcAft>
              <a:buFontTx/>
              <a:buNone/>
            </a:pPr>
            <a:r>
              <a:rPr lang="en-US" altLang="zh-CN" sz="1800">
                <a:ea typeface="宋体" charset="-122"/>
              </a:rPr>
              <a:t>GO</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声明变量以存储由</a:t>
            </a:r>
            <a:r>
              <a:rPr lang="en-US" altLang="zh-CN" sz="1800">
                <a:ea typeface="宋体" charset="-122"/>
              </a:rPr>
              <a:t>FETCH</a:t>
            </a:r>
            <a:r>
              <a:rPr lang="zh-CN" altLang="en-US" sz="1800">
                <a:ea typeface="宋体" charset="-122"/>
              </a:rPr>
              <a:t>提取的值</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DECLARE @LastName varchar(50), @FirstName varchar(50)</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声明游标</a:t>
            </a:r>
            <a:r>
              <a:rPr lang="en-US" altLang="zh-CN" sz="1800">
                <a:ea typeface="宋体" charset="-122"/>
              </a:rPr>
              <a:t>contact_cursor</a:t>
            </a:r>
          </a:p>
          <a:p>
            <a:pPr eaLnBrk="1" hangingPunct="1">
              <a:lnSpc>
                <a:spcPct val="100000"/>
              </a:lnSpc>
              <a:spcBef>
                <a:spcPct val="0"/>
              </a:spcBef>
              <a:spcAft>
                <a:spcPct val="0"/>
              </a:spcAft>
              <a:buFontTx/>
              <a:buNone/>
            </a:pPr>
            <a:r>
              <a:rPr lang="en-US" altLang="zh-CN" sz="1800">
                <a:ea typeface="宋体" charset="-122"/>
              </a:rPr>
              <a:t>DECLARE contact_cursor CURSOR FOR</a:t>
            </a:r>
          </a:p>
          <a:p>
            <a:pPr eaLnBrk="1" hangingPunct="1">
              <a:lnSpc>
                <a:spcPct val="100000"/>
              </a:lnSpc>
              <a:spcBef>
                <a:spcPct val="0"/>
              </a:spcBef>
              <a:spcAft>
                <a:spcPct val="0"/>
              </a:spcAft>
              <a:buFontTx/>
              <a:buNone/>
            </a:pPr>
            <a:r>
              <a:rPr lang="en-US" altLang="zh-CN" sz="1800">
                <a:ea typeface="宋体" charset="-122"/>
              </a:rPr>
              <a:t>	SELECT LastName, FirstName FROM Person.Contact</a:t>
            </a:r>
          </a:p>
          <a:p>
            <a:pPr eaLnBrk="1" hangingPunct="1">
              <a:lnSpc>
                <a:spcPct val="100000"/>
              </a:lnSpc>
              <a:spcBef>
                <a:spcPct val="0"/>
              </a:spcBef>
              <a:spcAft>
                <a:spcPct val="0"/>
              </a:spcAft>
              <a:buFontTx/>
              <a:buNone/>
            </a:pPr>
            <a:r>
              <a:rPr lang="en-US" altLang="zh-CN" sz="1800">
                <a:ea typeface="宋体" charset="-122"/>
              </a:rPr>
              <a:t>		WHERE LastName LIKE 'B%'</a:t>
            </a:r>
          </a:p>
          <a:p>
            <a:pPr eaLnBrk="1" hangingPunct="1">
              <a:lnSpc>
                <a:spcPct val="100000"/>
              </a:lnSpc>
              <a:spcBef>
                <a:spcPct val="0"/>
              </a:spcBef>
              <a:spcAft>
                <a:spcPct val="0"/>
              </a:spcAft>
              <a:buFontTx/>
              <a:buNone/>
            </a:pPr>
            <a:r>
              <a:rPr lang="en-US" altLang="zh-CN" sz="1800">
                <a:ea typeface="宋体" charset="-122"/>
              </a:rPr>
              <a:t>		ORDER BY LastName, FirstName</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打开游标</a:t>
            </a:r>
          </a:p>
          <a:p>
            <a:pPr eaLnBrk="1" hangingPunct="1">
              <a:lnSpc>
                <a:spcPct val="100000"/>
              </a:lnSpc>
              <a:spcBef>
                <a:spcPct val="0"/>
              </a:spcBef>
              <a:spcAft>
                <a:spcPct val="0"/>
              </a:spcAft>
              <a:buFontTx/>
              <a:buNone/>
            </a:pPr>
            <a:r>
              <a:rPr lang="en-US" altLang="zh-CN" sz="1800">
                <a:ea typeface="宋体" charset="-122"/>
              </a:rPr>
              <a:t>OPEN contact_cursor</a:t>
            </a:r>
          </a:p>
        </p:txBody>
      </p:sp>
    </p:spTree>
  </p:cSld>
  <p:clrMapOvr>
    <a:masterClrMapping/>
  </p:clrMapOvr>
  <p:transition>
    <p:blinds/>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endParaRPr lang="zh-CN" altLang="zh-CN"/>
          </a:p>
        </p:txBody>
      </p:sp>
      <p:sp>
        <p:nvSpPr>
          <p:cNvPr id="202755" name="Rectangle 3"/>
          <p:cNvSpPr>
            <a:spLocks noGrp="1" noChangeArrowheads="1"/>
          </p:cNvSpPr>
          <p:nvPr>
            <p:ph type="body" idx="1"/>
          </p:nvPr>
        </p:nvSpPr>
        <p:spPr/>
        <p:txBody>
          <a:bodyPr/>
          <a:lstStyle/>
          <a:p>
            <a:pPr eaLnBrk="1" hangingPunct="1"/>
            <a:endParaRPr lang="zh-CN" altLang="zh-CN"/>
          </a:p>
        </p:txBody>
      </p:sp>
      <p:sp>
        <p:nvSpPr>
          <p:cNvPr id="202756" name="Rectangle 4"/>
          <p:cNvSpPr>
            <a:spLocks noChangeArrowheads="1"/>
          </p:cNvSpPr>
          <p:nvPr/>
        </p:nvSpPr>
        <p:spPr bwMode="auto">
          <a:xfrm>
            <a:off x="457200" y="381000"/>
            <a:ext cx="8382000" cy="61722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执行第一次提取并将值存储在变量中</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注</a:t>
            </a:r>
            <a:r>
              <a:rPr lang="en-US" altLang="zh-CN" sz="1800">
                <a:ea typeface="宋体" charset="-122"/>
              </a:rPr>
              <a:t>: </a:t>
            </a:r>
            <a:r>
              <a:rPr lang="zh-CN" altLang="en-US" sz="1800">
                <a:ea typeface="宋体" charset="-122"/>
              </a:rPr>
              <a:t>变量的顺序必须与游标</a:t>
            </a:r>
            <a:r>
              <a:rPr lang="en-US" altLang="zh-CN" sz="1800">
                <a:ea typeface="宋体" charset="-122"/>
              </a:rPr>
              <a:t>SELECT</a:t>
            </a:r>
            <a:r>
              <a:rPr lang="zh-CN" altLang="en-US" sz="1800">
                <a:ea typeface="宋体" charset="-122"/>
              </a:rPr>
              <a:t>语句中列的顺序相同</a:t>
            </a:r>
          </a:p>
          <a:p>
            <a:pPr eaLnBrk="1" hangingPunct="1">
              <a:lnSpc>
                <a:spcPct val="100000"/>
              </a:lnSpc>
              <a:spcBef>
                <a:spcPct val="0"/>
              </a:spcBef>
              <a:spcAft>
                <a:spcPct val="0"/>
              </a:spcAft>
              <a:buFontTx/>
              <a:buNone/>
            </a:pPr>
            <a:endParaRPr lang="zh-CN" altLang="en-US" sz="1800">
              <a:ea typeface="宋体" charset="-122"/>
            </a:endParaRPr>
          </a:p>
          <a:p>
            <a:pPr eaLnBrk="1" hangingPunct="1">
              <a:lnSpc>
                <a:spcPct val="100000"/>
              </a:lnSpc>
              <a:spcBef>
                <a:spcPct val="0"/>
              </a:spcBef>
              <a:spcAft>
                <a:spcPct val="0"/>
              </a:spcAft>
              <a:buFontTx/>
              <a:buNone/>
            </a:pPr>
            <a:r>
              <a:rPr lang="en-US" altLang="zh-CN" sz="1800">
                <a:ea typeface="宋体" charset="-122"/>
              </a:rPr>
              <a:t>FETCH NEXT FROM contact_cursor</a:t>
            </a:r>
          </a:p>
          <a:p>
            <a:pPr eaLnBrk="1" hangingPunct="1">
              <a:lnSpc>
                <a:spcPct val="100000"/>
              </a:lnSpc>
              <a:spcBef>
                <a:spcPct val="0"/>
              </a:spcBef>
              <a:spcAft>
                <a:spcPct val="0"/>
              </a:spcAft>
              <a:buFontTx/>
              <a:buNone/>
            </a:pPr>
            <a:r>
              <a:rPr lang="en-US" altLang="zh-CN" sz="1800">
                <a:ea typeface="宋体" charset="-122"/>
              </a:rPr>
              <a:t>INTO @LastName, @FirstName</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检查 </a:t>
            </a:r>
            <a:r>
              <a:rPr lang="en-US" altLang="zh-CN" sz="1800">
                <a:ea typeface="宋体" charset="-122"/>
              </a:rPr>
              <a:t>@@FETCH_STATUS </a:t>
            </a:r>
            <a:r>
              <a:rPr lang="zh-CN" altLang="en-US" sz="1800">
                <a:ea typeface="宋体" charset="-122"/>
              </a:rPr>
              <a:t>以查看是否有更多的行可以提取</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WHILE @@FETCH_STATUS = 0</a:t>
            </a:r>
          </a:p>
          <a:p>
            <a:pPr eaLnBrk="1" hangingPunct="1">
              <a:lnSpc>
                <a:spcPct val="100000"/>
              </a:lnSpc>
              <a:spcBef>
                <a:spcPct val="0"/>
              </a:spcBef>
              <a:spcAft>
                <a:spcPct val="0"/>
              </a:spcAft>
              <a:buFontTx/>
              <a:buNone/>
            </a:pPr>
            <a:r>
              <a:rPr lang="en-US" altLang="zh-CN" sz="1800">
                <a:ea typeface="宋体" charset="-122"/>
              </a:rPr>
              <a:t>BEGIN</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 </a:t>
            </a:r>
            <a:r>
              <a:rPr lang="zh-CN" altLang="en-US" sz="1800">
                <a:ea typeface="宋体" charset="-122"/>
              </a:rPr>
              <a:t>连接并显示变量中当前值</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   PRINT 'Contact Name: ' + @FirstName + ' ' +  @LastName</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 </a:t>
            </a:r>
            <a:r>
              <a:rPr lang="zh-CN" altLang="en-US" sz="1800">
                <a:ea typeface="宋体" charset="-122"/>
              </a:rPr>
              <a:t>当前一个提取成功时执行下一个提取</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   FETCH NEXT FROM contact_cursor</a:t>
            </a:r>
          </a:p>
          <a:p>
            <a:pPr eaLnBrk="1" hangingPunct="1">
              <a:lnSpc>
                <a:spcPct val="100000"/>
              </a:lnSpc>
              <a:spcBef>
                <a:spcPct val="0"/>
              </a:spcBef>
              <a:spcAft>
                <a:spcPct val="0"/>
              </a:spcAft>
              <a:buFontTx/>
              <a:buNone/>
            </a:pPr>
            <a:r>
              <a:rPr lang="en-US" altLang="zh-CN" sz="1800">
                <a:ea typeface="宋体" charset="-122"/>
              </a:rPr>
              <a:t>   INTO @LastName, @FirstName</a:t>
            </a:r>
          </a:p>
          <a:p>
            <a:pPr eaLnBrk="1" hangingPunct="1">
              <a:lnSpc>
                <a:spcPct val="100000"/>
              </a:lnSpc>
              <a:spcBef>
                <a:spcPct val="0"/>
              </a:spcBef>
              <a:spcAft>
                <a:spcPct val="0"/>
              </a:spcAft>
              <a:buFontTx/>
              <a:buNone/>
            </a:pPr>
            <a:r>
              <a:rPr lang="en-US" altLang="zh-CN" sz="1800">
                <a:ea typeface="宋体" charset="-122"/>
              </a:rPr>
              <a:t>END</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关闭并删除游标</a:t>
            </a:r>
          </a:p>
          <a:p>
            <a:pPr eaLnBrk="1" hangingPunct="1">
              <a:lnSpc>
                <a:spcPct val="100000"/>
              </a:lnSpc>
              <a:spcBef>
                <a:spcPct val="0"/>
              </a:spcBef>
              <a:spcAft>
                <a:spcPct val="0"/>
              </a:spcAft>
              <a:buFontTx/>
              <a:buNone/>
            </a:pPr>
            <a:r>
              <a:rPr lang="en-US" altLang="zh-CN" sz="1800">
                <a:ea typeface="宋体" charset="-122"/>
              </a:rPr>
              <a:t>CLOSE contact_cursor</a:t>
            </a:r>
          </a:p>
          <a:p>
            <a:pPr eaLnBrk="1" hangingPunct="1">
              <a:lnSpc>
                <a:spcPct val="100000"/>
              </a:lnSpc>
              <a:spcBef>
                <a:spcPct val="0"/>
              </a:spcBef>
              <a:spcAft>
                <a:spcPct val="0"/>
              </a:spcAft>
              <a:buFontTx/>
              <a:buNone/>
            </a:pPr>
            <a:r>
              <a:rPr lang="en-US" altLang="zh-CN" sz="1800">
                <a:ea typeface="宋体" charset="-122"/>
              </a:rPr>
              <a:t>DEALLOCATE contact_cursor</a:t>
            </a:r>
          </a:p>
        </p:txBody>
      </p:sp>
    </p:spTree>
  </p:cSld>
  <p:clrMapOvr>
    <a:masterClrMapping/>
  </p:clrMapOvr>
  <p:transition>
    <p:blinds dir="vert"/>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pPr eaLnBrk="1" hangingPunct="1"/>
            <a:r>
              <a:rPr lang="zh-CN" altLang="en-US"/>
              <a:t>声明 </a:t>
            </a:r>
            <a:r>
              <a:rPr lang="en-US" altLang="zh-CN"/>
              <a:t>SCROLL </a:t>
            </a:r>
            <a:r>
              <a:rPr lang="zh-CN" altLang="en-US"/>
              <a:t>游标并使用其他 </a:t>
            </a:r>
            <a:r>
              <a:rPr lang="en-US" altLang="zh-CN"/>
              <a:t>FETCH </a:t>
            </a:r>
            <a:r>
              <a:rPr lang="zh-CN" altLang="en-US"/>
              <a:t>选项</a:t>
            </a:r>
          </a:p>
        </p:txBody>
      </p:sp>
      <p:sp>
        <p:nvSpPr>
          <p:cNvPr id="203779" name="Rectangle 3"/>
          <p:cNvSpPr>
            <a:spLocks noGrp="1" noChangeArrowheads="1"/>
          </p:cNvSpPr>
          <p:nvPr>
            <p:ph type="body" idx="1"/>
          </p:nvPr>
        </p:nvSpPr>
        <p:spPr/>
        <p:txBody>
          <a:bodyPr/>
          <a:lstStyle/>
          <a:p>
            <a:pPr eaLnBrk="1" hangingPunct="1"/>
            <a:endParaRPr lang="zh-CN" altLang="zh-CN"/>
          </a:p>
        </p:txBody>
      </p:sp>
      <p:sp>
        <p:nvSpPr>
          <p:cNvPr id="203780" name="Rectangle 4"/>
          <p:cNvSpPr>
            <a:spLocks noChangeArrowheads="1"/>
          </p:cNvSpPr>
          <p:nvPr/>
        </p:nvSpPr>
        <p:spPr bwMode="auto">
          <a:xfrm>
            <a:off x="381000" y="1219200"/>
            <a:ext cx="8382000" cy="54102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USE AdventureWorks</a:t>
            </a:r>
          </a:p>
          <a:p>
            <a:pPr eaLnBrk="1" hangingPunct="1">
              <a:lnSpc>
                <a:spcPct val="100000"/>
              </a:lnSpc>
              <a:spcBef>
                <a:spcPct val="0"/>
              </a:spcBef>
              <a:spcAft>
                <a:spcPct val="0"/>
              </a:spcAft>
              <a:buFontTx/>
              <a:buNone/>
            </a:pPr>
            <a:r>
              <a:rPr lang="en-US" altLang="zh-CN" sz="1800">
                <a:ea typeface="宋体" charset="-122"/>
              </a:rPr>
              <a:t>GO</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招待</a:t>
            </a:r>
            <a:r>
              <a:rPr lang="en-US" altLang="zh-CN" sz="1800">
                <a:ea typeface="宋体" charset="-122"/>
              </a:rPr>
              <a:t>SELECT</a:t>
            </a:r>
            <a:r>
              <a:rPr lang="zh-CN" altLang="en-US" sz="1800">
                <a:ea typeface="宋体" charset="-122"/>
              </a:rPr>
              <a:t>语句以查看游标的全部结果集 </a:t>
            </a:r>
          </a:p>
          <a:p>
            <a:pPr eaLnBrk="1" hangingPunct="1">
              <a:lnSpc>
                <a:spcPct val="100000"/>
              </a:lnSpc>
              <a:spcBef>
                <a:spcPct val="0"/>
              </a:spcBef>
              <a:spcAft>
                <a:spcPct val="0"/>
              </a:spcAft>
              <a:buFontTx/>
              <a:buNone/>
            </a:pPr>
            <a:r>
              <a:rPr lang="en-US" altLang="zh-CN" sz="1800">
                <a:ea typeface="宋体" charset="-122"/>
              </a:rPr>
              <a:t>SELECT LastName, FirstName FROM Person.Contact</a:t>
            </a:r>
          </a:p>
          <a:p>
            <a:pPr eaLnBrk="1" hangingPunct="1">
              <a:lnSpc>
                <a:spcPct val="100000"/>
              </a:lnSpc>
              <a:spcBef>
                <a:spcPct val="0"/>
              </a:spcBef>
              <a:spcAft>
                <a:spcPct val="0"/>
              </a:spcAft>
              <a:buFontTx/>
              <a:buNone/>
            </a:pPr>
            <a:r>
              <a:rPr lang="en-US" altLang="zh-CN" sz="1800">
                <a:ea typeface="宋体" charset="-122"/>
              </a:rPr>
              <a:t>    ORDER BY LastName, FirstName</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声明游标</a:t>
            </a:r>
            <a:r>
              <a:rPr lang="en-US" altLang="zh-CN" sz="1800">
                <a:ea typeface="宋体" charset="-122"/>
              </a:rPr>
              <a:t>contact_cursor.</a:t>
            </a:r>
          </a:p>
          <a:p>
            <a:pPr eaLnBrk="1" hangingPunct="1">
              <a:lnSpc>
                <a:spcPct val="100000"/>
              </a:lnSpc>
              <a:spcBef>
                <a:spcPct val="0"/>
              </a:spcBef>
              <a:spcAft>
                <a:spcPct val="0"/>
              </a:spcAft>
              <a:buFontTx/>
              <a:buNone/>
            </a:pPr>
            <a:r>
              <a:rPr lang="en-US" altLang="zh-CN" sz="1800">
                <a:ea typeface="宋体" charset="-122"/>
              </a:rPr>
              <a:t>DECLARE contact_cursor SCROLL CURSOR FOR</a:t>
            </a:r>
          </a:p>
          <a:p>
            <a:pPr eaLnBrk="1" hangingPunct="1">
              <a:lnSpc>
                <a:spcPct val="100000"/>
              </a:lnSpc>
              <a:spcBef>
                <a:spcPct val="0"/>
              </a:spcBef>
              <a:spcAft>
                <a:spcPct val="0"/>
              </a:spcAft>
              <a:buFontTx/>
              <a:buNone/>
            </a:pPr>
            <a:r>
              <a:rPr lang="en-US" altLang="zh-CN" sz="1800">
                <a:ea typeface="宋体" charset="-122"/>
              </a:rPr>
              <a:t>    SELECT LastName, FirstName FROM Person.Contact</a:t>
            </a:r>
          </a:p>
          <a:p>
            <a:pPr eaLnBrk="1" hangingPunct="1">
              <a:lnSpc>
                <a:spcPct val="100000"/>
              </a:lnSpc>
              <a:spcBef>
                <a:spcPct val="0"/>
              </a:spcBef>
              <a:spcAft>
                <a:spcPct val="0"/>
              </a:spcAft>
              <a:buFontTx/>
              <a:buNone/>
            </a:pPr>
            <a:r>
              <a:rPr lang="en-US" altLang="zh-CN" sz="1800">
                <a:ea typeface="宋体" charset="-122"/>
              </a:rPr>
              <a:t>        ORDER BY LastName, FirstName</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打开游标</a:t>
            </a:r>
          </a:p>
          <a:p>
            <a:pPr eaLnBrk="1" hangingPunct="1">
              <a:lnSpc>
                <a:spcPct val="100000"/>
              </a:lnSpc>
              <a:spcBef>
                <a:spcPct val="0"/>
              </a:spcBef>
              <a:spcAft>
                <a:spcPct val="0"/>
              </a:spcAft>
              <a:buFontTx/>
              <a:buNone/>
            </a:pPr>
            <a:r>
              <a:rPr lang="en-US" altLang="zh-CN" sz="1800">
                <a:ea typeface="宋体" charset="-122"/>
              </a:rPr>
              <a:t>OPEN contact_cursor</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提取游标中的最后一行</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FETCH LAST FROM contact_cursor</a:t>
            </a:r>
          </a:p>
        </p:txBody>
      </p:sp>
    </p:spTree>
  </p:cSld>
  <p:clrMapOvr>
    <a:masterClrMapping/>
  </p:clrMapOvr>
  <p:transition>
    <p:checke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r>
              <a:rPr lang="zh-CN" altLang="en-US"/>
              <a:t>声明 </a:t>
            </a:r>
            <a:r>
              <a:rPr lang="en-US" altLang="zh-CN"/>
              <a:t>SCROLL </a:t>
            </a:r>
            <a:r>
              <a:rPr lang="zh-CN" altLang="en-US"/>
              <a:t>游标并使用其他 </a:t>
            </a:r>
            <a:r>
              <a:rPr lang="en-US" altLang="zh-CN"/>
              <a:t>FETCH </a:t>
            </a:r>
            <a:r>
              <a:rPr lang="zh-CN" altLang="en-US"/>
              <a:t>选项</a:t>
            </a:r>
            <a:r>
              <a:rPr lang="en-US" altLang="zh-CN"/>
              <a:t>(</a:t>
            </a:r>
            <a:r>
              <a:rPr lang="zh-CN" altLang="en-US"/>
              <a:t>续</a:t>
            </a:r>
            <a:r>
              <a:rPr lang="en-US" altLang="zh-CN"/>
              <a:t>)</a:t>
            </a:r>
          </a:p>
        </p:txBody>
      </p:sp>
      <p:sp>
        <p:nvSpPr>
          <p:cNvPr id="204803" name="Rectangle 3"/>
          <p:cNvSpPr>
            <a:spLocks noGrp="1" noChangeArrowheads="1"/>
          </p:cNvSpPr>
          <p:nvPr>
            <p:ph type="body" idx="1"/>
          </p:nvPr>
        </p:nvSpPr>
        <p:spPr/>
        <p:txBody>
          <a:bodyPr/>
          <a:lstStyle/>
          <a:p>
            <a:pPr eaLnBrk="1" hangingPunct="1"/>
            <a:endParaRPr lang="zh-CN" altLang="zh-CN"/>
          </a:p>
        </p:txBody>
      </p:sp>
      <p:sp>
        <p:nvSpPr>
          <p:cNvPr id="204804" name="Rectangle 4"/>
          <p:cNvSpPr>
            <a:spLocks noChangeArrowheads="1"/>
          </p:cNvSpPr>
          <p:nvPr/>
        </p:nvSpPr>
        <p:spPr bwMode="auto">
          <a:xfrm>
            <a:off x="457200" y="1295400"/>
            <a:ext cx="8229600" cy="48768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提取游标中当前行的前一行</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FETCH PRIOR FROM contact_cursor</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提取游标中的第</a:t>
            </a:r>
            <a:r>
              <a:rPr lang="en-US" altLang="zh-CN" sz="1800">
                <a:ea typeface="宋体" charset="-122"/>
              </a:rPr>
              <a:t>2</a:t>
            </a:r>
            <a:r>
              <a:rPr lang="zh-CN" altLang="en-US" sz="1800">
                <a:ea typeface="宋体" charset="-122"/>
              </a:rPr>
              <a:t>行</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FETCH ABSOLUTE 2 FROM contact_cursor</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提取当前行后的第</a:t>
            </a:r>
            <a:r>
              <a:rPr lang="en-US" altLang="zh-CN" sz="1800">
                <a:ea typeface="宋体" charset="-122"/>
              </a:rPr>
              <a:t>3</a:t>
            </a:r>
            <a:r>
              <a:rPr lang="zh-CN" altLang="en-US" sz="1800">
                <a:ea typeface="宋体" charset="-122"/>
              </a:rPr>
              <a:t>行</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FETCH RELATIVE 3 FROM contact_cursor</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提取当前行前面的第</a:t>
            </a:r>
            <a:r>
              <a:rPr lang="en-US" altLang="zh-CN" sz="1800">
                <a:ea typeface="宋体" charset="-122"/>
              </a:rPr>
              <a:t>2</a:t>
            </a:r>
            <a:r>
              <a:rPr lang="zh-CN" altLang="en-US" sz="1800">
                <a:ea typeface="宋体" charset="-122"/>
              </a:rPr>
              <a:t>行</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FETCH RELATIVE -2 FROM contact_cursor</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关闭并删除游标</a:t>
            </a:r>
          </a:p>
          <a:p>
            <a:pPr eaLnBrk="1" hangingPunct="1">
              <a:lnSpc>
                <a:spcPct val="100000"/>
              </a:lnSpc>
              <a:spcBef>
                <a:spcPct val="0"/>
              </a:spcBef>
              <a:spcAft>
                <a:spcPct val="0"/>
              </a:spcAft>
              <a:buFontTx/>
              <a:buNone/>
            </a:pPr>
            <a:r>
              <a:rPr lang="en-US" altLang="zh-CN" sz="1800">
                <a:ea typeface="宋体" charset="-122"/>
              </a:rPr>
              <a:t>CLOSE contact_cursor</a:t>
            </a:r>
          </a:p>
          <a:p>
            <a:pPr eaLnBrk="1" hangingPunct="1">
              <a:lnSpc>
                <a:spcPct val="100000"/>
              </a:lnSpc>
              <a:spcBef>
                <a:spcPct val="0"/>
              </a:spcBef>
              <a:spcAft>
                <a:spcPct val="0"/>
              </a:spcAft>
              <a:buFontTx/>
              <a:buNone/>
            </a:pPr>
            <a:r>
              <a:rPr lang="en-US" altLang="zh-CN" sz="1800">
                <a:ea typeface="宋体" charset="-122"/>
              </a:rPr>
              <a:t>DEALLOCATE contact_cursor</a:t>
            </a:r>
          </a:p>
          <a:p>
            <a:pPr eaLnBrk="1" hangingPunct="1">
              <a:lnSpc>
                <a:spcPct val="100000"/>
              </a:lnSpc>
              <a:spcBef>
                <a:spcPct val="0"/>
              </a:spcBef>
              <a:spcAft>
                <a:spcPct val="0"/>
              </a:spcAft>
              <a:buFontTx/>
              <a:buNone/>
            </a:pPr>
            <a:r>
              <a:rPr lang="en-US" altLang="zh-CN" sz="1800">
                <a:ea typeface="宋体" charset="-122"/>
              </a:rPr>
              <a:t>GO</a:t>
            </a:r>
          </a:p>
        </p:txBody>
      </p:sp>
    </p:spTree>
  </p:cSld>
  <p:clrMapOvr>
    <a:masterClrMapping/>
  </p:clrMapOvr>
  <p:transition>
    <p:checker dir="vert"/>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eaLnBrk="1" hangingPunct="1"/>
            <a:r>
              <a:rPr lang="zh-CN" altLang="en-US"/>
              <a:t>监视 </a:t>
            </a:r>
            <a:r>
              <a:rPr lang="en-US" altLang="zh-CN"/>
              <a:t>Transact-SQL </a:t>
            </a:r>
            <a:r>
              <a:rPr lang="zh-CN" altLang="en-US"/>
              <a:t>游标的活动</a:t>
            </a:r>
          </a:p>
        </p:txBody>
      </p:sp>
      <p:sp>
        <p:nvSpPr>
          <p:cNvPr id="205827" name="Rectangle 3"/>
          <p:cNvSpPr>
            <a:spLocks noGrp="1" noChangeArrowheads="1"/>
          </p:cNvSpPr>
          <p:nvPr>
            <p:ph type="body" idx="1"/>
          </p:nvPr>
        </p:nvSpPr>
        <p:spPr/>
        <p:txBody>
          <a:bodyPr/>
          <a:lstStyle/>
          <a:p>
            <a:pPr eaLnBrk="1" hangingPunct="1"/>
            <a:r>
              <a:rPr lang="zh-CN" altLang="en-US"/>
              <a:t>可以使用 </a:t>
            </a:r>
            <a:r>
              <a:rPr lang="en-US" altLang="zh-CN"/>
              <a:t>sp_cursor_list </a:t>
            </a:r>
            <a:r>
              <a:rPr lang="zh-CN" altLang="en-US"/>
              <a:t>系统存储过程来获得对当前连接可见的游标列表，使用</a:t>
            </a:r>
            <a:r>
              <a:rPr lang="en-US" altLang="zh-CN"/>
              <a:t>sp_describe_cursor</a:t>
            </a:r>
            <a:r>
              <a:rPr lang="zh-CN" altLang="en-US"/>
              <a:t>、</a:t>
            </a:r>
            <a:r>
              <a:rPr lang="en-US" altLang="zh-CN"/>
              <a:t>sp_describe_cursor_columns </a:t>
            </a:r>
            <a:r>
              <a:rPr lang="zh-CN" altLang="en-US"/>
              <a:t>和 </a:t>
            </a:r>
            <a:r>
              <a:rPr lang="en-US" altLang="zh-CN"/>
              <a:t>sp_describe_cursor_tables </a:t>
            </a:r>
            <a:r>
              <a:rPr lang="zh-CN" altLang="en-US"/>
              <a:t>来确定游标的特性。</a:t>
            </a:r>
          </a:p>
          <a:p>
            <a:pPr eaLnBrk="1" hangingPunct="1"/>
            <a:r>
              <a:rPr lang="zh-CN" altLang="en-US"/>
              <a:t>打开游标后，</a:t>
            </a:r>
            <a:r>
              <a:rPr lang="en-US" altLang="zh-CN"/>
              <a:t>@@CURSOR_ROWS </a:t>
            </a:r>
            <a:r>
              <a:rPr lang="zh-CN" altLang="en-US"/>
              <a:t>函数或者由 </a:t>
            </a:r>
            <a:r>
              <a:rPr lang="en-US" altLang="zh-CN"/>
              <a:t>sp_cursor_list </a:t>
            </a:r>
            <a:r>
              <a:rPr lang="zh-CN" altLang="en-US"/>
              <a:t>或 </a:t>
            </a:r>
            <a:r>
              <a:rPr lang="en-US" altLang="zh-CN"/>
              <a:t>sp_describe_cursor </a:t>
            </a:r>
            <a:r>
              <a:rPr lang="zh-CN" altLang="en-US"/>
              <a:t>返回的 </a:t>
            </a:r>
            <a:r>
              <a:rPr lang="en-US" altLang="zh-CN"/>
              <a:t>cursor_rows </a:t>
            </a:r>
            <a:r>
              <a:rPr lang="zh-CN" altLang="en-US"/>
              <a:t>列会指明游标中的行数。</a:t>
            </a:r>
          </a:p>
          <a:p>
            <a:pPr eaLnBrk="1" hangingPunct="1"/>
            <a:r>
              <a:rPr lang="zh-CN" altLang="en-US"/>
              <a:t>在执行每个 </a:t>
            </a:r>
            <a:r>
              <a:rPr lang="en-US" altLang="zh-CN"/>
              <a:t>FETCH </a:t>
            </a:r>
            <a:r>
              <a:rPr lang="zh-CN" altLang="en-US"/>
              <a:t>语句后，</a:t>
            </a:r>
            <a:r>
              <a:rPr lang="en-US" altLang="zh-CN"/>
              <a:t>@@FETCH_STATUS </a:t>
            </a:r>
            <a:r>
              <a:rPr lang="zh-CN" altLang="en-US"/>
              <a:t>都会更新以反映最后一次提取的状态。也可以从由 </a:t>
            </a:r>
            <a:r>
              <a:rPr lang="en-US" altLang="zh-CN"/>
              <a:t>sp_describe_cursor </a:t>
            </a:r>
            <a:r>
              <a:rPr lang="zh-CN" altLang="en-US"/>
              <a:t>返回的 </a:t>
            </a:r>
            <a:r>
              <a:rPr lang="en-US" altLang="zh-CN"/>
              <a:t>fetch_status </a:t>
            </a:r>
            <a:r>
              <a:rPr lang="zh-CN" altLang="en-US"/>
              <a:t>列中获取该状态信息。</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zh-CN" altLang="en-US"/>
              <a:t>使用</a:t>
            </a:r>
            <a:r>
              <a:rPr lang="en-US" altLang="zh-CN"/>
              <a:t>sp_cursor_list</a:t>
            </a:r>
          </a:p>
        </p:txBody>
      </p:sp>
      <p:sp>
        <p:nvSpPr>
          <p:cNvPr id="206851" name="Rectangle 3"/>
          <p:cNvSpPr>
            <a:spLocks noGrp="1" noChangeArrowheads="1"/>
          </p:cNvSpPr>
          <p:nvPr>
            <p:ph type="body" idx="1"/>
          </p:nvPr>
        </p:nvSpPr>
        <p:spPr/>
        <p:txBody>
          <a:bodyPr/>
          <a:lstStyle/>
          <a:p>
            <a:pPr eaLnBrk="1" hangingPunct="1"/>
            <a:endParaRPr lang="zh-CN" altLang="zh-CN"/>
          </a:p>
        </p:txBody>
      </p:sp>
      <p:sp>
        <p:nvSpPr>
          <p:cNvPr id="206852" name="Rectangle 4"/>
          <p:cNvSpPr>
            <a:spLocks noChangeArrowheads="1"/>
          </p:cNvSpPr>
          <p:nvPr/>
        </p:nvSpPr>
        <p:spPr bwMode="auto">
          <a:xfrm>
            <a:off x="457200" y="1676400"/>
            <a:ext cx="8229600" cy="35814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USE AdventureWorks</a:t>
            </a:r>
          </a:p>
          <a:p>
            <a:pPr eaLnBrk="1" hangingPunct="1">
              <a:lnSpc>
                <a:spcPct val="100000"/>
              </a:lnSpc>
              <a:spcBef>
                <a:spcPct val="0"/>
              </a:spcBef>
              <a:spcAft>
                <a:spcPct val="0"/>
              </a:spcAft>
              <a:buFontTx/>
              <a:buNone/>
            </a:pPr>
            <a:r>
              <a:rPr lang="en-US" altLang="zh-CN" sz="1800">
                <a:ea typeface="宋体" charset="-122"/>
              </a:rPr>
              <a:t>GO</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声明一个键集游标</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DECLARE abc CURSOR KEYSET FOR</a:t>
            </a:r>
          </a:p>
          <a:p>
            <a:pPr eaLnBrk="1" hangingPunct="1">
              <a:lnSpc>
                <a:spcPct val="100000"/>
              </a:lnSpc>
              <a:spcBef>
                <a:spcPct val="0"/>
              </a:spcBef>
              <a:spcAft>
                <a:spcPct val="0"/>
              </a:spcAft>
              <a:buFontTx/>
              <a:buNone/>
            </a:pPr>
            <a:r>
              <a:rPr lang="en-US" altLang="zh-CN" sz="1800">
                <a:ea typeface="宋体" charset="-122"/>
              </a:rPr>
              <a:t>SELECT LastName</a:t>
            </a:r>
          </a:p>
          <a:p>
            <a:pPr eaLnBrk="1" hangingPunct="1">
              <a:lnSpc>
                <a:spcPct val="100000"/>
              </a:lnSpc>
              <a:spcBef>
                <a:spcPct val="0"/>
              </a:spcBef>
              <a:spcAft>
                <a:spcPct val="0"/>
              </a:spcAft>
              <a:buFontTx/>
              <a:buNone/>
            </a:pPr>
            <a:r>
              <a:rPr lang="en-US" altLang="zh-CN" sz="1800">
                <a:ea typeface="宋体" charset="-122"/>
              </a:rPr>
              <a:t>FROM Person.Contact</a:t>
            </a:r>
          </a:p>
          <a:p>
            <a:pPr eaLnBrk="1" hangingPunct="1">
              <a:lnSpc>
                <a:spcPct val="100000"/>
              </a:lnSpc>
              <a:spcBef>
                <a:spcPct val="0"/>
              </a:spcBef>
              <a:spcAft>
                <a:spcPct val="0"/>
              </a:spcAft>
              <a:buFontTx/>
              <a:buNone/>
            </a:pPr>
            <a:r>
              <a:rPr lang="en-US" altLang="zh-CN" sz="1800">
                <a:ea typeface="宋体" charset="-122"/>
              </a:rPr>
              <a:t>WHERE LastName LIKE 'S%‘</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打开游标</a:t>
            </a:r>
          </a:p>
          <a:p>
            <a:pPr eaLnBrk="1" hangingPunct="1">
              <a:lnSpc>
                <a:spcPct val="100000"/>
              </a:lnSpc>
              <a:spcBef>
                <a:spcPct val="0"/>
              </a:spcBef>
              <a:spcAft>
                <a:spcPct val="0"/>
              </a:spcAft>
              <a:buFontTx/>
              <a:buNone/>
            </a:pPr>
            <a:r>
              <a:rPr lang="en-US" altLang="zh-CN" sz="1800">
                <a:ea typeface="宋体" charset="-122"/>
              </a:rPr>
              <a:t>OPEN abc</a:t>
            </a:r>
          </a:p>
          <a:p>
            <a:pPr eaLnBrk="1" hangingPunct="1">
              <a:lnSpc>
                <a:spcPct val="100000"/>
              </a:lnSpc>
              <a:spcBef>
                <a:spcPct val="0"/>
              </a:spcBef>
              <a:spcAft>
                <a:spcPct val="0"/>
              </a:spcAft>
              <a:buFontTx/>
              <a:buNone/>
            </a:pPr>
            <a:endParaRPr lang="en-US" altLang="zh-CN" sz="1800">
              <a:ea typeface="宋体" charset="-122"/>
            </a:endParaRPr>
          </a:p>
        </p:txBody>
      </p:sp>
    </p:spTree>
  </p:cSld>
  <p:clrMapOvr>
    <a:masterClrMapping/>
  </p:clrMapOvr>
  <p:transition>
    <p:blinds/>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r>
              <a:rPr lang="zh-CN" altLang="en-US"/>
              <a:t>使用</a:t>
            </a:r>
            <a:r>
              <a:rPr lang="en-US" altLang="zh-CN" b="0">
                <a:solidFill>
                  <a:schemeClr val="tx1"/>
                </a:solidFill>
              </a:rPr>
              <a:t>sp_cursor_list</a:t>
            </a:r>
          </a:p>
        </p:txBody>
      </p:sp>
      <p:sp>
        <p:nvSpPr>
          <p:cNvPr id="207875" name="Rectangle 3"/>
          <p:cNvSpPr>
            <a:spLocks noGrp="1" noChangeArrowheads="1"/>
          </p:cNvSpPr>
          <p:nvPr>
            <p:ph type="body" idx="1"/>
          </p:nvPr>
        </p:nvSpPr>
        <p:spPr/>
        <p:txBody>
          <a:bodyPr/>
          <a:lstStyle/>
          <a:p>
            <a:pPr eaLnBrk="1" hangingPunct="1"/>
            <a:endParaRPr lang="zh-CN" altLang="zh-CN"/>
          </a:p>
        </p:txBody>
      </p:sp>
      <p:sp>
        <p:nvSpPr>
          <p:cNvPr id="207876" name="Rectangle 4"/>
          <p:cNvSpPr>
            <a:spLocks noChangeArrowheads="1"/>
          </p:cNvSpPr>
          <p:nvPr/>
        </p:nvSpPr>
        <p:spPr bwMode="auto">
          <a:xfrm>
            <a:off x="457200" y="1295400"/>
            <a:ext cx="8229600" cy="52578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声明一个游标变量以保存 </a:t>
            </a:r>
            <a:r>
              <a:rPr lang="en-US" altLang="zh-CN" sz="1800">
                <a:ea typeface="宋体" charset="-122"/>
              </a:rPr>
              <a:t>sp_cursor_list</a:t>
            </a:r>
            <a:r>
              <a:rPr lang="zh-CN" altLang="en-US" sz="1800">
                <a:ea typeface="宋体" charset="-122"/>
              </a:rPr>
              <a:t>输出的游标参数</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DECLARE @Report CURSOR</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执行 </a:t>
            </a:r>
            <a:r>
              <a:rPr lang="en-US" altLang="zh-CN" sz="1800">
                <a:ea typeface="宋体" charset="-122"/>
              </a:rPr>
              <a:t>sp_cursor_list </a:t>
            </a:r>
            <a:r>
              <a:rPr lang="zh-CN" altLang="en-US" sz="1800">
                <a:ea typeface="宋体" charset="-122"/>
              </a:rPr>
              <a:t>并把结果保存到游标变量中</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EXEC master.dbo.sp_cursor_list @cursor_return = @Report OUTPUT,</a:t>
            </a:r>
          </a:p>
          <a:p>
            <a:pPr eaLnBrk="1" hangingPunct="1">
              <a:lnSpc>
                <a:spcPct val="100000"/>
              </a:lnSpc>
              <a:spcBef>
                <a:spcPct val="0"/>
              </a:spcBef>
              <a:spcAft>
                <a:spcPct val="0"/>
              </a:spcAft>
              <a:buFontTx/>
              <a:buNone/>
            </a:pPr>
            <a:r>
              <a:rPr lang="en-US" altLang="zh-CN" sz="1800">
                <a:ea typeface="宋体" charset="-122"/>
              </a:rPr>
              <a:t>      @cursor_scope = 2</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从 </a:t>
            </a:r>
            <a:r>
              <a:rPr lang="en-US" altLang="zh-CN" sz="1800">
                <a:ea typeface="宋体" charset="-122"/>
              </a:rPr>
              <a:t>sp_cursor_list </a:t>
            </a:r>
            <a:r>
              <a:rPr lang="zh-CN" altLang="en-US" sz="1800">
                <a:ea typeface="宋体" charset="-122"/>
              </a:rPr>
              <a:t>的输出游标中提取所有行</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FETCH NEXT from @Report</a:t>
            </a:r>
          </a:p>
          <a:p>
            <a:pPr eaLnBrk="1" hangingPunct="1">
              <a:lnSpc>
                <a:spcPct val="100000"/>
              </a:lnSpc>
              <a:spcBef>
                <a:spcPct val="0"/>
              </a:spcBef>
              <a:spcAft>
                <a:spcPct val="0"/>
              </a:spcAft>
              <a:buFontTx/>
              <a:buNone/>
            </a:pPr>
            <a:r>
              <a:rPr lang="en-US" altLang="zh-CN" sz="1800">
                <a:ea typeface="宋体" charset="-122"/>
              </a:rPr>
              <a:t>WHILE (@@FETCH_STATUS &lt;&gt; -1)</a:t>
            </a:r>
          </a:p>
          <a:p>
            <a:pPr eaLnBrk="1" hangingPunct="1">
              <a:lnSpc>
                <a:spcPct val="100000"/>
              </a:lnSpc>
              <a:spcBef>
                <a:spcPct val="0"/>
              </a:spcBef>
              <a:spcAft>
                <a:spcPct val="0"/>
              </a:spcAft>
              <a:buFontTx/>
              <a:buNone/>
            </a:pPr>
            <a:r>
              <a:rPr lang="en-US" altLang="zh-CN" sz="1800">
                <a:ea typeface="宋体" charset="-122"/>
              </a:rPr>
              <a:t>BEGIN</a:t>
            </a:r>
          </a:p>
          <a:p>
            <a:pPr eaLnBrk="1" hangingPunct="1">
              <a:lnSpc>
                <a:spcPct val="100000"/>
              </a:lnSpc>
              <a:spcBef>
                <a:spcPct val="0"/>
              </a:spcBef>
              <a:spcAft>
                <a:spcPct val="0"/>
              </a:spcAft>
              <a:buFontTx/>
              <a:buNone/>
            </a:pPr>
            <a:r>
              <a:rPr lang="en-US" altLang="zh-CN" sz="1800">
                <a:ea typeface="宋体" charset="-122"/>
              </a:rPr>
              <a:t>   FETCH NEXT from @Report</a:t>
            </a:r>
          </a:p>
          <a:p>
            <a:pPr eaLnBrk="1" hangingPunct="1">
              <a:lnSpc>
                <a:spcPct val="100000"/>
              </a:lnSpc>
              <a:spcBef>
                <a:spcPct val="0"/>
              </a:spcBef>
              <a:spcAft>
                <a:spcPct val="0"/>
              </a:spcAft>
              <a:buFontTx/>
              <a:buNone/>
            </a:pPr>
            <a:r>
              <a:rPr lang="en-US" altLang="zh-CN" sz="1800">
                <a:ea typeface="宋体" charset="-122"/>
              </a:rPr>
              <a:t>END</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关闭并删除 </a:t>
            </a:r>
            <a:r>
              <a:rPr lang="en-US" altLang="zh-CN" sz="1800">
                <a:ea typeface="宋体" charset="-122"/>
              </a:rPr>
              <a:t>sp_cursor_list</a:t>
            </a:r>
            <a:r>
              <a:rPr lang="zh-CN" altLang="en-US" sz="1800">
                <a:ea typeface="宋体" charset="-122"/>
              </a:rPr>
              <a:t>的游标</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CLOSE @Report</a:t>
            </a:r>
          </a:p>
          <a:p>
            <a:pPr eaLnBrk="1" hangingPunct="1">
              <a:lnSpc>
                <a:spcPct val="100000"/>
              </a:lnSpc>
              <a:spcBef>
                <a:spcPct val="0"/>
              </a:spcBef>
              <a:spcAft>
                <a:spcPct val="0"/>
              </a:spcAft>
              <a:buFontTx/>
              <a:buNone/>
            </a:pPr>
            <a:r>
              <a:rPr lang="en-US" altLang="zh-CN" sz="1800">
                <a:ea typeface="宋体" charset="-122"/>
              </a:rPr>
              <a:t>DEALLOCATE @Report</a:t>
            </a:r>
          </a:p>
          <a:p>
            <a:pPr eaLnBrk="1" hangingPunct="1">
              <a:lnSpc>
                <a:spcPct val="100000"/>
              </a:lnSpc>
              <a:spcBef>
                <a:spcPct val="0"/>
              </a:spcBef>
              <a:spcAft>
                <a:spcPct val="0"/>
              </a:spcAft>
              <a:buFontTx/>
              <a:buNone/>
            </a:pPr>
            <a:r>
              <a:rPr lang="en-US" altLang="zh-CN" sz="1800">
                <a:ea typeface="宋体" charset="-122"/>
              </a:rPr>
              <a:t>GO</a:t>
            </a:r>
          </a:p>
        </p:txBody>
      </p:sp>
    </p:spTree>
  </p:cSld>
  <p:clrMapOvr>
    <a:masterClrMapping/>
  </p:clrMapOvr>
  <p:transition>
    <p:blinds/>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r>
              <a:rPr lang="zh-CN" altLang="en-US"/>
              <a:t>游标函数</a:t>
            </a:r>
          </a:p>
        </p:txBody>
      </p:sp>
      <p:sp>
        <p:nvSpPr>
          <p:cNvPr id="208899" name="Rectangle 3"/>
          <p:cNvSpPr>
            <a:spLocks noGrp="1" noChangeArrowheads="1"/>
          </p:cNvSpPr>
          <p:nvPr>
            <p:ph type="body" idx="1"/>
          </p:nvPr>
        </p:nvSpPr>
        <p:spPr/>
        <p:txBody>
          <a:bodyPr/>
          <a:lstStyle/>
          <a:p>
            <a:pPr eaLnBrk="1" hangingPunct="1"/>
            <a:r>
              <a:rPr lang="en-US" altLang="zh-CN"/>
              <a:t> @@CURSOR_ROWS</a:t>
            </a:r>
          </a:p>
          <a:p>
            <a:pPr eaLnBrk="1" hangingPunct="1"/>
            <a:r>
              <a:rPr lang="en-US" altLang="zh-CN"/>
              <a:t>CURSOR_STATUS</a:t>
            </a:r>
          </a:p>
          <a:p>
            <a:pPr eaLnBrk="1" hangingPunct="1"/>
            <a:r>
              <a:rPr lang="en-US" altLang="zh-CN"/>
              <a:t>@@FETCH_STATUS</a:t>
            </a:r>
          </a:p>
          <a:p>
            <a:pPr eaLnBrk="1" hangingPunct="1"/>
            <a:endParaRPr lang="en-US" altLang="zh-CN"/>
          </a:p>
          <a:p>
            <a:pPr eaLnBrk="1" hangingPunct="1"/>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标题 1"/>
          <p:cNvSpPr>
            <a:spLocks noGrp="1"/>
          </p:cNvSpPr>
          <p:nvPr>
            <p:ph type="title" orient="vert"/>
          </p:nvPr>
        </p:nvSpPr>
        <p:spPr/>
        <p:txBody>
          <a:bodyPr/>
          <a:lstStyle/>
          <a:p>
            <a:endParaRPr lang="zh-CN" altLang="en-US"/>
          </a:p>
        </p:txBody>
      </p:sp>
      <p:sp>
        <p:nvSpPr>
          <p:cNvPr id="3" name="竖排文字占位符 2"/>
          <p:cNvSpPr>
            <a:spLocks noGrp="1"/>
          </p:cNvSpPr>
          <p:nvPr>
            <p:ph type="body" orient="vert" idx="1"/>
          </p:nvPr>
        </p:nvSpPr>
        <p:spPr/>
        <p:txBody>
          <a:bodyPr/>
          <a:lstStyle/>
          <a:p>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0"/>
            <a:ext cx="5791200" cy="646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81759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pPr eaLnBrk="1" hangingPunct="1"/>
            <a:r>
              <a:rPr lang="zh-CN" altLang="en-US"/>
              <a:t>游标函数</a:t>
            </a:r>
            <a:r>
              <a:rPr lang="en-US" altLang="zh-CN"/>
              <a:t>@@FETCH_STATUS</a:t>
            </a:r>
          </a:p>
        </p:txBody>
      </p:sp>
      <p:sp>
        <p:nvSpPr>
          <p:cNvPr id="209923" name="Rectangle 3"/>
          <p:cNvSpPr>
            <a:spLocks noGrp="1" noChangeArrowheads="1"/>
          </p:cNvSpPr>
          <p:nvPr>
            <p:ph type="body" sz="half" idx="1"/>
          </p:nvPr>
        </p:nvSpPr>
        <p:spPr>
          <a:xfrm>
            <a:off x="457200" y="1295400"/>
            <a:ext cx="7848600" cy="762000"/>
          </a:xfrm>
        </p:spPr>
        <p:txBody>
          <a:bodyPr/>
          <a:lstStyle/>
          <a:p>
            <a:pPr eaLnBrk="1" hangingPunct="1"/>
            <a:r>
              <a:rPr lang="zh-CN" altLang="en-US" sz="1800"/>
              <a:t>返回被 </a:t>
            </a:r>
            <a:r>
              <a:rPr lang="en-US" altLang="zh-CN" sz="1800"/>
              <a:t>FETCH </a:t>
            </a:r>
            <a:r>
              <a:rPr lang="zh-CN" altLang="en-US" sz="1800"/>
              <a:t>语句执行的最后游标的状态，而不是任何当前被连接打开的游标的状态。</a:t>
            </a:r>
          </a:p>
        </p:txBody>
      </p:sp>
      <p:graphicFrame>
        <p:nvGraphicFramePr>
          <p:cNvPr id="167995" name="Group 59"/>
          <p:cNvGraphicFramePr>
            <a:graphicFrameLocks noGrp="1"/>
          </p:cNvGraphicFramePr>
          <p:nvPr>
            <p:ph sz="half" idx="2"/>
          </p:nvPr>
        </p:nvGraphicFramePr>
        <p:xfrm>
          <a:off x="1143000" y="2057400"/>
          <a:ext cx="7162800" cy="1657349"/>
        </p:xfrm>
        <a:graphic>
          <a:graphicData uri="http://schemas.openxmlformats.org/drawingml/2006/table">
            <a:tbl>
              <a:tblPr/>
              <a:tblGrid>
                <a:gridCol w="1447800">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tblGrid>
              <a:tr h="384136">
                <a:tc>
                  <a:txBody>
                    <a:bodyPr/>
                    <a:lstStyle/>
                    <a:p>
                      <a:pPr marL="342900" marR="0" lvl="0" indent="-342900" algn="ctr" defTabSz="914400" rtl="0" eaLnBrk="1" fontAlgn="base" latinLnBrk="0" hangingPunct="1">
                        <a:lnSpc>
                          <a:spcPct val="120000"/>
                        </a:lnSpc>
                        <a:spcBef>
                          <a:spcPct val="0"/>
                        </a:spcBef>
                        <a:spcAft>
                          <a:spcPct val="30000"/>
                        </a:spcAft>
                        <a:buClrTx/>
                        <a:buSzTx/>
                        <a:buFontTx/>
                        <a:buNone/>
                        <a:tabLst/>
                      </a:pPr>
                      <a:r>
                        <a:rPr kumimoji="0" lang="zh-CN" altLang="en-US" sz="1600" b="0" i="0" u="none" strike="noStrike" cap="none" normalizeH="0" baseline="0">
                          <a:ln>
                            <a:noFill/>
                          </a:ln>
                          <a:solidFill>
                            <a:schemeClr val="tx1"/>
                          </a:solidFill>
                          <a:effectLst/>
                          <a:latin typeface="Arial" charset="0"/>
                          <a:ea typeface="黑体" pitchFamily="2" charset="-122"/>
                        </a:rPr>
                        <a:t>返回值</a:t>
                      </a:r>
                      <a:endParaRPr kumimoji="0" lang="zh-CN" altLang="en-US" sz="1600" b="1" i="0" u="none" strike="noStrike" cap="none" normalizeH="0" baseline="0">
                        <a:ln>
                          <a:noFill/>
                        </a:ln>
                        <a:solidFill>
                          <a:schemeClr val="tx1"/>
                        </a:solidFill>
                        <a:effectLst/>
                        <a:latin typeface="Arial" charset="0"/>
                        <a:ea typeface="黑体" pitchFamily="2" charset="-122"/>
                      </a:endParaRPr>
                    </a:p>
                  </a:txBody>
                  <a:tcPr marT="45731" marB="4573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20000"/>
                        </a:lnSpc>
                        <a:spcBef>
                          <a:spcPct val="0"/>
                        </a:spcBef>
                        <a:spcAft>
                          <a:spcPct val="30000"/>
                        </a:spcAft>
                        <a:buClrTx/>
                        <a:buSzTx/>
                        <a:buFontTx/>
                        <a:buNone/>
                        <a:tabLst/>
                      </a:pPr>
                      <a:r>
                        <a:rPr kumimoji="0" lang="zh-CN" altLang="en-US" sz="1600" b="0" i="0" u="none" strike="noStrike" cap="none" normalizeH="0" baseline="0">
                          <a:ln>
                            <a:noFill/>
                          </a:ln>
                          <a:solidFill>
                            <a:schemeClr val="tx1"/>
                          </a:solidFill>
                          <a:effectLst/>
                          <a:latin typeface="Arial" charset="0"/>
                          <a:ea typeface="黑体" pitchFamily="2" charset="-122"/>
                        </a:rPr>
                        <a:t>描述</a:t>
                      </a:r>
                      <a:endParaRPr kumimoji="0" lang="zh-CN" altLang="en-US" sz="1600" b="1" i="0" u="none" strike="noStrike" cap="none" normalizeH="0" baseline="0">
                        <a:ln>
                          <a:noFill/>
                        </a:ln>
                        <a:solidFill>
                          <a:schemeClr val="tx1"/>
                        </a:solidFill>
                        <a:effectLst/>
                        <a:latin typeface="Arial" charset="0"/>
                        <a:ea typeface="黑体" pitchFamily="2" charset="-122"/>
                      </a:endParaRPr>
                    </a:p>
                  </a:txBody>
                  <a:tcPr marT="45731" marB="4573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4136">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0</a:t>
                      </a:r>
                    </a:p>
                  </a:txBody>
                  <a:tcPr marT="45731" marB="4573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FETCH </a:t>
                      </a:r>
                      <a:r>
                        <a:rPr kumimoji="0" lang="zh-CN" altLang="en-US" sz="1600" b="1" i="0" u="none" strike="noStrike" cap="none" normalizeH="0" baseline="0">
                          <a:ln>
                            <a:noFill/>
                          </a:ln>
                          <a:solidFill>
                            <a:schemeClr val="tx1"/>
                          </a:solidFill>
                          <a:effectLst/>
                          <a:latin typeface="Arial" charset="0"/>
                          <a:ea typeface="黑体" pitchFamily="2" charset="-122"/>
                        </a:rPr>
                        <a:t>语句成功。</a:t>
                      </a:r>
                    </a:p>
                  </a:txBody>
                  <a:tcPr marT="45731" marB="4573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4941">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-1</a:t>
                      </a:r>
                    </a:p>
                  </a:txBody>
                  <a:tcPr marT="45731" marB="4573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FETCH </a:t>
                      </a:r>
                      <a:r>
                        <a:rPr kumimoji="0" lang="zh-CN" altLang="en-US" sz="1600" b="1" i="0" u="none" strike="noStrike" cap="none" normalizeH="0" baseline="0">
                          <a:ln>
                            <a:noFill/>
                          </a:ln>
                          <a:solidFill>
                            <a:schemeClr val="tx1"/>
                          </a:solidFill>
                          <a:effectLst/>
                          <a:latin typeface="Arial" charset="0"/>
                          <a:ea typeface="黑体" pitchFamily="2" charset="-122"/>
                        </a:rPr>
                        <a:t>语句失败或此行不在结果集中。</a:t>
                      </a:r>
                    </a:p>
                  </a:txBody>
                  <a:tcPr marT="45731" marB="4573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136">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-2</a:t>
                      </a:r>
                    </a:p>
                  </a:txBody>
                  <a:tcPr marT="45731" marB="4573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被提取的行不存在。</a:t>
                      </a:r>
                    </a:p>
                  </a:txBody>
                  <a:tcPr marT="45731" marB="4573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09941" name="Rectangle 60"/>
          <p:cNvSpPr>
            <a:spLocks noChangeArrowheads="1"/>
          </p:cNvSpPr>
          <p:nvPr/>
        </p:nvSpPr>
        <p:spPr bwMode="auto">
          <a:xfrm>
            <a:off x="533400" y="3962400"/>
            <a:ext cx="7848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r>
              <a:rPr lang="zh-CN" altLang="en-US" sz="1800"/>
              <a:t>语法</a:t>
            </a:r>
          </a:p>
          <a:p>
            <a:pPr lvl="1" eaLnBrk="1" hangingPunct="1">
              <a:buFontTx/>
              <a:buNone/>
            </a:pPr>
            <a:r>
              <a:rPr lang="en-US" altLang="zh-CN" sz="1800"/>
              <a:t>@@FETCH_STATUS</a:t>
            </a:r>
          </a:p>
          <a:p>
            <a:pPr eaLnBrk="1" hangingPunct="1"/>
            <a:endParaRPr lang="en-US" altLang="zh-CN" sz="18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zh-CN" altLang="en-US"/>
              <a:t>游标函数</a:t>
            </a:r>
            <a:r>
              <a:rPr lang="en-US" altLang="zh-CN"/>
              <a:t>@@CURSOR_ROWS</a:t>
            </a:r>
          </a:p>
        </p:txBody>
      </p:sp>
      <p:sp>
        <p:nvSpPr>
          <p:cNvPr id="173059" name="Rectangle 3"/>
          <p:cNvSpPr>
            <a:spLocks noGrp="1" noChangeArrowheads="1"/>
          </p:cNvSpPr>
          <p:nvPr>
            <p:ph type="body" idx="1"/>
          </p:nvPr>
        </p:nvSpPr>
        <p:spPr>
          <a:xfrm>
            <a:off x="457200" y="1295400"/>
            <a:ext cx="8229600" cy="609600"/>
          </a:xfrm>
        </p:spPr>
        <p:txBody>
          <a:bodyPr/>
          <a:lstStyle/>
          <a:p>
            <a:pPr eaLnBrk="1" hangingPunct="1"/>
            <a:r>
              <a:rPr lang="zh-CN" altLang="en-US"/>
              <a:t>返回连接上最后打开的游标中当前存在的合格行的数量。</a:t>
            </a:r>
          </a:p>
        </p:txBody>
      </p:sp>
      <p:sp>
        <p:nvSpPr>
          <p:cNvPr id="210948" name="Rectangle 4"/>
          <p:cNvSpPr>
            <a:spLocks noChangeArrowheads="1"/>
          </p:cNvSpPr>
          <p:nvPr/>
        </p:nvSpPr>
        <p:spPr bwMode="auto">
          <a:xfrm>
            <a:off x="0" y="868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graphicFrame>
        <p:nvGraphicFramePr>
          <p:cNvPr id="173127" name="Group 71"/>
          <p:cNvGraphicFramePr>
            <a:graphicFrameLocks noGrp="1"/>
          </p:cNvGraphicFramePr>
          <p:nvPr/>
        </p:nvGraphicFramePr>
        <p:xfrm>
          <a:off x="914400" y="1905000"/>
          <a:ext cx="7391400" cy="2505106"/>
        </p:xfrm>
        <a:graphic>
          <a:graphicData uri="http://schemas.openxmlformats.org/drawingml/2006/table">
            <a:tbl>
              <a:tblPr/>
              <a:tblGrid>
                <a:gridCol w="1104900">
                  <a:extLst>
                    <a:ext uri="{9D8B030D-6E8A-4147-A177-3AD203B41FA5}">
                      <a16:colId xmlns:a16="http://schemas.microsoft.com/office/drawing/2014/main" val="20000"/>
                    </a:ext>
                  </a:extLst>
                </a:gridCol>
                <a:gridCol w="6286500">
                  <a:extLst>
                    <a:ext uri="{9D8B030D-6E8A-4147-A177-3AD203B41FA5}">
                      <a16:colId xmlns:a16="http://schemas.microsoft.com/office/drawing/2014/main" val="20001"/>
                    </a:ext>
                  </a:extLst>
                </a:gridCol>
              </a:tblGrid>
              <a:tr h="383974">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0" i="0" u="none" strike="noStrike" cap="none" normalizeH="0" baseline="0">
                          <a:ln>
                            <a:noFill/>
                          </a:ln>
                          <a:solidFill>
                            <a:schemeClr val="tx1"/>
                          </a:solidFill>
                          <a:effectLst/>
                          <a:latin typeface="Arial" charset="0"/>
                          <a:ea typeface="黑体" pitchFamily="2" charset="-122"/>
                        </a:rPr>
                        <a:t>返回值</a:t>
                      </a:r>
                      <a:endParaRPr kumimoji="0" lang="zh-CN" altLang="en-US" sz="1600" b="1" i="0" u="none" strike="noStrike" cap="none" normalizeH="0" baseline="0">
                        <a:ln>
                          <a:noFill/>
                        </a:ln>
                        <a:solidFill>
                          <a:schemeClr val="tx1"/>
                        </a:solidFill>
                        <a:effectLst/>
                        <a:latin typeface="Arial" charset="0"/>
                        <a:ea typeface="黑体" pitchFamily="2" charset="-122"/>
                      </a:endParaRP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0" i="0" u="none" strike="noStrike" cap="none" normalizeH="0" baseline="0">
                          <a:ln>
                            <a:noFill/>
                          </a:ln>
                          <a:solidFill>
                            <a:schemeClr val="tx1"/>
                          </a:solidFill>
                          <a:effectLst/>
                          <a:latin typeface="Arial" charset="0"/>
                          <a:ea typeface="黑体" pitchFamily="2" charset="-122"/>
                        </a:rPr>
                        <a:t>描述</a:t>
                      </a:r>
                      <a:endParaRPr kumimoji="0" lang="zh-CN" altLang="en-US" sz="1600" b="1" i="0" u="none" strike="noStrike" cap="none" normalizeH="0" baseline="0">
                        <a:ln>
                          <a:noFill/>
                        </a:ln>
                        <a:solidFill>
                          <a:schemeClr val="tx1"/>
                        </a:solidFill>
                        <a:effectLst/>
                        <a:latin typeface="Arial" charset="0"/>
                        <a:ea typeface="黑体" pitchFamily="2" charset="-122"/>
                      </a:endParaRP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3974">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-m</a:t>
                      </a: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游标被异步填充。返回值 </a:t>
                      </a:r>
                      <a:r>
                        <a:rPr kumimoji="0" lang="en-US" altLang="zh-CN" sz="1600" b="1" i="0" u="none" strike="noStrike" cap="none" normalizeH="0" baseline="0">
                          <a:ln>
                            <a:noFill/>
                          </a:ln>
                          <a:solidFill>
                            <a:schemeClr val="tx1"/>
                          </a:solidFill>
                          <a:effectLst/>
                          <a:latin typeface="Arial" charset="0"/>
                          <a:ea typeface="黑体" pitchFamily="2" charset="-122"/>
                        </a:rPr>
                        <a:t>(-</a:t>
                      </a:r>
                      <a:r>
                        <a:rPr kumimoji="0" lang="en-US" altLang="zh-CN" sz="1600" b="1" i="1" u="none" strike="noStrike" cap="none" normalizeH="0" baseline="0">
                          <a:ln>
                            <a:noFill/>
                          </a:ln>
                          <a:solidFill>
                            <a:schemeClr val="tx1"/>
                          </a:solidFill>
                          <a:effectLst/>
                          <a:latin typeface="Arial" charset="0"/>
                          <a:ea typeface="黑体" pitchFamily="2" charset="-122"/>
                        </a:rPr>
                        <a:t>m</a:t>
                      </a:r>
                      <a:r>
                        <a:rPr kumimoji="0" lang="en-US" altLang="zh-CN" sz="1600" b="1" i="0" u="none" strike="noStrike" cap="none" normalizeH="0" baseline="0">
                          <a:ln>
                            <a:noFill/>
                          </a:ln>
                          <a:solidFill>
                            <a:schemeClr val="tx1"/>
                          </a:solidFill>
                          <a:effectLst/>
                          <a:latin typeface="Arial" charset="0"/>
                          <a:ea typeface="黑体" pitchFamily="2" charset="-122"/>
                        </a:rPr>
                        <a:t>) </a:t>
                      </a:r>
                      <a:r>
                        <a:rPr kumimoji="0" lang="zh-CN" altLang="en-US" sz="1600" b="1" i="0" u="none" strike="noStrike" cap="none" normalizeH="0" baseline="0">
                          <a:ln>
                            <a:noFill/>
                          </a:ln>
                          <a:solidFill>
                            <a:schemeClr val="tx1"/>
                          </a:solidFill>
                          <a:effectLst/>
                          <a:latin typeface="Arial" charset="0"/>
                          <a:ea typeface="黑体" pitchFamily="2" charset="-122"/>
                        </a:rPr>
                        <a:t>是键集中当前的行数。</a:t>
                      </a: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6577">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-1</a:t>
                      </a: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游标为动态。因为动态游标可反映所有更改，所以符合游标的行数不断变化。因而永远不能确定地说所有符合条件的行均已检索到。</a:t>
                      </a: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6577">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1" i="0" u="none" strike="noStrike" cap="none" normalizeH="0" baseline="0">
                          <a:ln>
                            <a:noFill/>
                          </a:ln>
                          <a:solidFill>
                            <a:schemeClr val="tx1"/>
                          </a:solidFill>
                          <a:effectLst/>
                          <a:latin typeface="Arial" charset="0"/>
                          <a:ea typeface="黑体" pitchFamily="2" charset="-122"/>
                        </a:rPr>
                        <a:t>0</a:t>
                      </a: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没有被打开的游标，没有符合最后打开的游标的行，或最后打开的游标已被关闭或被释放。</a:t>
                      </a: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3974">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1" i="1" u="none" strike="noStrike" cap="none" normalizeH="0" baseline="0">
                          <a:ln>
                            <a:noFill/>
                          </a:ln>
                          <a:solidFill>
                            <a:schemeClr val="tx1"/>
                          </a:solidFill>
                          <a:effectLst/>
                          <a:latin typeface="Arial" charset="0"/>
                          <a:ea typeface="黑体" pitchFamily="2" charset="-122"/>
                        </a:rPr>
                        <a:t>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游标已完全填充。返回值 </a:t>
                      </a:r>
                      <a:r>
                        <a:rPr kumimoji="0" lang="en-US" altLang="zh-CN" sz="1600" b="1" i="0" u="none" strike="noStrike" cap="none" normalizeH="0" baseline="0">
                          <a:ln>
                            <a:noFill/>
                          </a:ln>
                          <a:solidFill>
                            <a:schemeClr val="tx1"/>
                          </a:solidFill>
                          <a:effectLst/>
                          <a:latin typeface="Arial" charset="0"/>
                          <a:ea typeface="黑体" pitchFamily="2" charset="-122"/>
                        </a:rPr>
                        <a:t>(</a:t>
                      </a:r>
                      <a:r>
                        <a:rPr kumimoji="0" lang="en-US" altLang="zh-CN" sz="1600" b="1" i="1" u="none" strike="noStrike" cap="none" normalizeH="0" baseline="0">
                          <a:ln>
                            <a:noFill/>
                          </a:ln>
                          <a:solidFill>
                            <a:schemeClr val="tx1"/>
                          </a:solidFill>
                          <a:effectLst/>
                          <a:latin typeface="Arial" charset="0"/>
                          <a:ea typeface="黑体" pitchFamily="2" charset="-122"/>
                        </a:rPr>
                        <a:t>n</a:t>
                      </a:r>
                      <a:r>
                        <a:rPr kumimoji="0" lang="en-US" altLang="zh-CN" sz="1600" b="1" i="0" u="none" strike="noStrike" cap="none" normalizeH="0" baseline="0">
                          <a:ln>
                            <a:noFill/>
                          </a:ln>
                          <a:solidFill>
                            <a:schemeClr val="tx1"/>
                          </a:solidFill>
                          <a:effectLst/>
                          <a:latin typeface="Arial" charset="0"/>
                          <a:ea typeface="黑体" pitchFamily="2" charset="-122"/>
                        </a:rPr>
                        <a:t>) </a:t>
                      </a:r>
                      <a:r>
                        <a:rPr kumimoji="0" lang="zh-CN" altLang="en-US" sz="1600" b="1" i="0" u="none" strike="noStrike" cap="none" normalizeH="0" baseline="0">
                          <a:ln>
                            <a:noFill/>
                          </a:ln>
                          <a:solidFill>
                            <a:schemeClr val="tx1"/>
                          </a:solidFill>
                          <a:effectLst/>
                          <a:latin typeface="Arial" charset="0"/>
                          <a:ea typeface="黑体" pitchFamily="2" charset="-122"/>
                        </a:rPr>
                        <a:t>是在游标中的总行数。</a:t>
                      </a:r>
                    </a:p>
                  </a:txBody>
                  <a:tcPr marT="45685" marB="4568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3128" name="Rectangle 72"/>
          <p:cNvSpPr>
            <a:spLocks noChangeArrowheads="1"/>
          </p:cNvSpPr>
          <p:nvPr/>
        </p:nvSpPr>
        <p:spPr bwMode="auto">
          <a:xfrm>
            <a:off x="381000" y="4876800"/>
            <a:ext cx="8229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r>
              <a:rPr lang="zh-CN" altLang="en-US"/>
              <a:t>语法</a:t>
            </a:r>
          </a:p>
          <a:p>
            <a:pPr lvl="1" eaLnBrk="1" hangingPunct="1">
              <a:buFontTx/>
              <a:buNone/>
            </a:pPr>
            <a:r>
              <a:rPr lang="en-US" altLang="zh-CN"/>
              <a:t>@@CURSOR_ROWS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animEffect transition="in" filter="blinds(horizontal)">
                                      <p:cBhvr>
                                        <p:cTn id="7" dur="500"/>
                                        <p:tgtEl>
                                          <p:spTgt spid="17305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73127"/>
                                        </p:tgtEl>
                                        <p:attrNameLst>
                                          <p:attrName>style.visibility</p:attrName>
                                        </p:attrNameLst>
                                      </p:cBhvr>
                                      <p:to>
                                        <p:strVal val="visible"/>
                                      </p:to>
                                    </p:set>
                                    <p:animEffect transition="in" filter="blinds(horizontal)">
                                      <p:cBhvr>
                                        <p:cTn id="10" dur="500"/>
                                        <p:tgtEl>
                                          <p:spTgt spid="17312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3128"/>
                                        </p:tgtEl>
                                        <p:attrNameLst>
                                          <p:attrName>style.visibility</p:attrName>
                                        </p:attrNameLst>
                                      </p:cBhvr>
                                      <p:to>
                                        <p:strVal val="visible"/>
                                      </p:to>
                                    </p:set>
                                    <p:animEffect transition="in" filter="blinds(horizontal)">
                                      <p:cBhvr>
                                        <p:cTn id="13" dur="500"/>
                                        <p:tgtEl>
                                          <p:spTgt spid="173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p:bldP spid="17312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pPr eaLnBrk="1" hangingPunct="1"/>
            <a:endParaRPr lang="zh-CN" altLang="zh-CN"/>
          </a:p>
        </p:txBody>
      </p:sp>
      <p:sp>
        <p:nvSpPr>
          <p:cNvPr id="303108" name="Rectangle 4"/>
          <p:cNvSpPr>
            <a:spLocks noChangeArrowheads="1"/>
          </p:cNvSpPr>
          <p:nvPr/>
        </p:nvSpPr>
        <p:spPr bwMode="auto">
          <a:xfrm>
            <a:off x="533400" y="1447800"/>
            <a:ext cx="7239000" cy="396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USE AdventureWorks;</a:t>
            </a:r>
          </a:p>
          <a:p>
            <a:pPr eaLnBrk="1" hangingPunct="1">
              <a:lnSpc>
                <a:spcPct val="100000"/>
              </a:lnSpc>
              <a:spcBef>
                <a:spcPct val="0"/>
              </a:spcBef>
              <a:spcAft>
                <a:spcPct val="0"/>
              </a:spcAft>
              <a:buFontTx/>
              <a:buNone/>
            </a:pPr>
            <a:r>
              <a:rPr lang="en-US" altLang="zh-CN">
                <a:ea typeface="宋体" charset="-122"/>
              </a:rPr>
              <a:t>GO</a:t>
            </a:r>
          </a:p>
          <a:p>
            <a:pPr eaLnBrk="1" hangingPunct="1">
              <a:lnSpc>
                <a:spcPct val="100000"/>
              </a:lnSpc>
              <a:spcBef>
                <a:spcPct val="0"/>
              </a:spcBef>
              <a:spcAft>
                <a:spcPct val="0"/>
              </a:spcAft>
              <a:buFontTx/>
              <a:buNone/>
            </a:pPr>
            <a:r>
              <a:rPr lang="en-US" altLang="zh-CN">
                <a:ea typeface="宋体" charset="-122"/>
              </a:rPr>
              <a:t>SELECT @@CURSOR_ROWS;</a:t>
            </a:r>
          </a:p>
          <a:p>
            <a:pPr eaLnBrk="1" hangingPunct="1">
              <a:lnSpc>
                <a:spcPct val="100000"/>
              </a:lnSpc>
              <a:spcBef>
                <a:spcPct val="0"/>
              </a:spcBef>
              <a:spcAft>
                <a:spcPct val="0"/>
              </a:spcAft>
              <a:buFontTx/>
              <a:buNone/>
            </a:pPr>
            <a:r>
              <a:rPr lang="en-US" altLang="zh-CN">
                <a:ea typeface="宋体" charset="-122"/>
              </a:rPr>
              <a:t>DECLARE Name_Cursor CURSOR FOR</a:t>
            </a:r>
          </a:p>
          <a:p>
            <a:pPr eaLnBrk="1" hangingPunct="1">
              <a:lnSpc>
                <a:spcPct val="100000"/>
              </a:lnSpc>
              <a:spcBef>
                <a:spcPct val="0"/>
              </a:spcBef>
              <a:spcAft>
                <a:spcPct val="0"/>
              </a:spcAft>
              <a:buFontTx/>
              <a:buNone/>
            </a:pPr>
            <a:r>
              <a:rPr lang="en-US" altLang="zh-CN">
                <a:ea typeface="宋体" charset="-122"/>
              </a:rPr>
              <a:t>SELECT LastName ,@@CURSOR_ROWS FROM Person.Contact;</a:t>
            </a:r>
          </a:p>
          <a:p>
            <a:pPr eaLnBrk="1" hangingPunct="1">
              <a:lnSpc>
                <a:spcPct val="100000"/>
              </a:lnSpc>
              <a:spcBef>
                <a:spcPct val="0"/>
              </a:spcBef>
              <a:spcAft>
                <a:spcPct val="0"/>
              </a:spcAft>
              <a:buFontTx/>
              <a:buNone/>
            </a:pPr>
            <a:r>
              <a:rPr lang="en-US" altLang="zh-CN">
                <a:ea typeface="宋体" charset="-122"/>
              </a:rPr>
              <a:t>OPEN Name_Cursor;</a:t>
            </a:r>
          </a:p>
          <a:p>
            <a:pPr eaLnBrk="1" hangingPunct="1">
              <a:lnSpc>
                <a:spcPct val="100000"/>
              </a:lnSpc>
              <a:spcBef>
                <a:spcPct val="0"/>
              </a:spcBef>
              <a:spcAft>
                <a:spcPct val="0"/>
              </a:spcAft>
              <a:buFontTx/>
              <a:buNone/>
            </a:pPr>
            <a:r>
              <a:rPr lang="en-US" altLang="zh-CN">
                <a:ea typeface="宋体" charset="-122"/>
              </a:rPr>
              <a:t>FETCH NEXT FROM Name_Cursor;</a:t>
            </a:r>
          </a:p>
          <a:p>
            <a:pPr eaLnBrk="1" hangingPunct="1">
              <a:lnSpc>
                <a:spcPct val="100000"/>
              </a:lnSpc>
              <a:spcBef>
                <a:spcPct val="0"/>
              </a:spcBef>
              <a:spcAft>
                <a:spcPct val="0"/>
              </a:spcAft>
              <a:buFontTx/>
              <a:buNone/>
            </a:pPr>
            <a:r>
              <a:rPr lang="en-US" altLang="zh-CN">
                <a:ea typeface="宋体" charset="-122"/>
              </a:rPr>
              <a:t>SELECT @@CURSOR_ROWS;</a:t>
            </a:r>
          </a:p>
          <a:p>
            <a:pPr eaLnBrk="1" hangingPunct="1">
              <a:lnSpc>
                <a:spcPct val="100000"/>
              </a:lnSpc>
              <a:spcBef>
                <a:spcPct val="0"/>
              </a:spcBef>
              <a:spcAft>
                <a:spcPct val="0"/>
              </a:spcAft>
              <a:buFontTx/>
              <a:buNone/>
            </a:pPr>
            <a:r>
              <a:rPr lang="en-US" altLang="zh-CN">
                <a:ea typeface="宋体" charset="-122"/>
              </a:rPr>
              <a:t>CLOSE Name_Cursor;</a:t>
            </a:r>
          </a:p>
          <a:p>
            <a:pPr eaLnBrk="1" hangingPunct="1">
              <a:lnSpc>
                <a:spcPct val="100000"/>
              </a:lnSpc>
              <a:spcBef>
                <a:spcPct val="0"/>
              </a:spcBef>
              <a:spcAft>
                <a:spcPct val="0"/>
              </a:spcAft>
              <a:buFontTx/>
              <a:buNone/>
            </a:pPr>
            <a:r>
              <a:rPr lang="en-US" altLang="zh-CN">
                <a:ea typeface="宋体" charset="-122"/>
              </a:rPr>
              <a:t>DEALLOCATE Name_Cursor;</a:t>
            </a:r>
          </a:p>
          <a:p>
            <a:pPr eaLnBrk="1" hangingPunct="1">
              <a:lnSpc>
                <a:spcPct val="100000"/>
              </a:lnSpc>
              <a:spcBef>
                <a:spcPct val="0"/>
              </a:spcBef>
              <a:spcAft>
                <a:spcPct val="0"/>
              </a:spcAft>
              <a:buFontTx/>
              <a:buNone/>
            </a:pPr>
            <a:r>
              <a:rPr lang="en-US" altLang="zh-CN">
                <a:ea typeface="宋体" charset="-122"/>
              </a:rPr>
              <a:t>GO           </a:t>
            </a:r>
          </a:p>
          <a:p>
            <a:pPr eaLnBrk="1" hangingPunct="1">
              <a:lnSpc>
                <a:spcPct val="100000"/>
              </a:lnSpc>
              <a:spcBef>
                <a:spcPct val="0"/>
              </a:spcBef>
              <a:spcAft>
                <a:spcPct val="0"/>
              </a:spcAft>
              <a:buFontTx/>
              <a:buNone/>
            </a:pPr>
            <a:endParaRPr lang="en-US" altLang="zh-CN">
              <a:ea typeface="宋体" charset="-122"/>
            </a:endParaRPr>
          </a:p>
        </p:txBody>
      </p:sp>
      <p:sp>
        <p:nvSpPr>
          <p:cNvPr id="303109" name="Rectangle 5"/>
          <p:cNvSpPr>
            <a:spLocks noChangeArrowheads="1"/>
          </p:cNvSpPr>
          <p:nvPr/>
        </p:nvSpPr>
        <p:spPr bwMode="auto">
          <a:xfrm>
            <a:off x="5486400" y="1600200"/>
            <a:ext cx="3352800" cy="50292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0</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(1 </a:t>
            </a:r>
            <a:r>
              <a:rPr lang="zh-CN" altLang="en-US" sz="1800">
                <a:ea typeface="宋体" charset="-122"/>
              </a:rPr>
              <a:t>行受影响</a:t>
            </a:r>
            <a:r>
              <a:rPr lang="en-US" altLang="zh-CN" sz="1800">
                <a:ea typeface="宋体" charset="-122"/>
              </a:rPr>
              <a:t>)</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LastName                                           </a:t>
            </a:r>
          </a:p>
          <a:p>
            <a:pPr eaLnBrk="1" hangingPunct="1">
              <a:lnSpc>
                <a:spcPct val="100000"/>
              </a:lnSpc>
              <a:spcBef>
                <a:spcPct val="0"/>
              </a:spcBef>
              <a:spcAft>
                <a:spcPct val="0"/>
              </a:spcAft>
              <a:buFontTx/>
              <a:buNone/>
            </a:pPr>
            <a:r>
              <a:rPr lang="en-US" altLang="zh-CN" sz="1800">
                <a:ea typeface="宋体" charset="-122"/>
              </a:rPr>
              <a:t>-------------------- -----------</a:t>
            </a:r>
          </a:p>
          <a:p>
            <a:pPr eaLnBrk="1" hangingPunct="1">
              <a:lnSpc>
                <a:spcPct val="100000"/>
              </a:lnSpc>
              <a:spcBef>
                <a:spcPct val="0"/>
              </a:spcBef>
              <a:spcAft>
                <a:spcPct val="0"/>
              </a:spcAft>
              <a:buFontTx/>
              <a:buNone/>
            </a:pPr>
            <a:r>
              <a:rPr lang="en-US" altLang="zh-CN" sz="1800">
                <a:ea typeface="宋体" charset="-122"/>
              </a:rPr>
              <a:t>Achong                      -1</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(1 </a:t>
            </a:r>
            <a:r>
              <a:rPr lang="zh-CN" altLang="en-US" sz="1800">
                <a:ea typeface="宋体" charset="-122"/>
              </a:rPr>
              <a:t>行受影响</a:t>
            </a:r>
            <a:r>
              <a:rPr lang="en-US" altLang="zh-CN" sz="1800">
                <a:ea typeface="宋体" charset="-122"/>
              </a:rPr>
              <a:t>)</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-1</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(1 </a:t>
            </a:r>
            <a:r>
              <a:rPr lang="zh-CN" altLang="en-US" sz="1800">
                <a:ea typeface="宋体" charset="-122"/>
              </a:rPr>
              <a:t>行受影响</a:t>
            </a:r>
            <a:r>
              <a:rPr lang="en-US" altLang="zh-CN" sz="1800">
                <a:ea typeface="宋体" charset="-122"/>
              </a:rPr>
              <a:t>)</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endParaRPr lang="en-US" altLang="zh-CN" sz="1800">
              <a:ea typeface="宋体" charset="-122"/>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3108"/>
                                        </p:tgtEl>
                                        <p:attrNameLst>
                                          <p:attrName>style.visibility</p:attrName>
                                        </p:attrNameLst>
                                      </p:cBhvr>
                                      <p:to>
                                        <p:strVal val="visible"/>
                                      </p:to>
                                    </p:set>
                                    <p:animEffect transition="in" filter="blinds(horizontal)">
                                      <p:cBhvr>
                                        <p:cTn id="7" dur="500"/>
                                        <p:tgtEl>
                                          <p:spTgt spid="3031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3109"/>
                                        </p:tgtEl>
                                        <p:attrNameLst>
                                          <p:attrName>style.visibility</p:attrName>
                                        </p:attrNameLst>
                                      </p:cBhvr>
                                      <p:to>
                                        <p:strVal val="visible"/>
                                      </p:to>
                                    </p:set>
                                    <p:animEffect transition="in" filter="blinds(horizontal)">
                                      <p:cBhvr>
                                        <p:cTn id="12" dur="500"/>
                                        <p:tgtEl>
                                          <p:spTgt spid="303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8" grpId="0" animBg="1"/>
      <p:bldP spid="30310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r>
              <a:rPr lang="zh-CN" altLang="en-US"/>
              <a:t>游标函数</a:t>
            </a:r>
            <a:r>
              <a:rPr lang="en-US" altLang="zh-CN"/>
              <a:t>CURSOR_STATUS</a:t>
            </a:r>
          </a:p>
        </p:txBody>
      </p:sp>
      <p:sp>
        <p:nvSpPr>
          <p:cNvPr id="212995" name="Rectangle 3"/>
          <p:cNvSpPr>
            <a:spLocks noGrp="1" noChangeArrowheads="1"/>
          </p:cNvSpPr>
          <p:nvPr>
            <p:ph type="body" idx="1"/>
          </p:nvPr>
        </p:nvSpPr>
        <p:spPr/>
        <p:txBody>
          <a:bodyPr/>
          <a:lstStyle/>
          <a:p>
            <a:pPr eaLnBrk="1" hangingPunct="1"/>
            <a:r>
              <a:rPr lang="zh-CN" altLang="en-US"/>
              <a:t>这是一个标量函数，该函数允许存储过程的调用方确定针对一个给定参数，该过程是否返回游标和结果集。</a:t>
            </a:r>
          </a:p>
          <a:p>
            <a:pPr eaLnBrk="1" hangingPunct="1"/>
            <a:r>
              <a:rPr lang="zh-CN" altLang="en-US"/>
              <a:t>语法</a:t>
            </a:r>
          </a:p>
          <a:p>
            <a:pPr lvl="1" eaLnBrk="1" hangingPunct="1">
              <a:buFontTx/>
              <a:buNone/>
            </a:pPr>
            <a:r>
              <a:rPr lang="en-US" altLang="zh-CN"/>
              <a:t>CURSOR_STATUS</a:t>
            </a:r>
          </a:p>
          <a:p>
            <a:pPr lvl="1" eaLnBrk="1" hangingPunct="1">
              <a:buFontTx/>
              <a:buNone/>
            </a:pPr>
            <a:r>
              <a:rPr lang="en-US" altLang="zh-CN"/>
              <a:t>    ( </a:t>
            </a:r>
          </a:p>
          <a:p>
            <a:pPr lvl="1" eaLnBrk="1" hangingPunct="1">
              <a:buFontTx/>
              <a:buNone/>
            </a:pPr>
            <a:r>
              <a:rPr lang="en-US" altLang="zh-CN"/>
              <a:t>        { 'local' , 'cursor_name' }</a:t>
            </a:r>
          </a:p>
          <a:p>
            <a:pPr lvl="1" eaLnBrk="1" hangingPunct="1">
              <a:buFontTx/>
              <a:buNone/>
            </a:pPr>
            <a:r>
              <a:rPr lang="en-US" altLang="zh-CN"/>
              <a:t>        | { 'global' , 'cursor_name' }</a:t>
            </a:r>
          </a:p>
          <a:p>
            <a:pPr lvl="1" eaLnBrk="1" hangingPunct="1">
              <a:buFontTx/>
              <a:buNone/>
            </a:pPr>
            <a:r>
              <a:rPr lang="en-US" altLang="zh-CN"/>
              <a:t>        | { 'variable' , 'cursor_variable' } </a:t>
            </a:r>
          </a:p>
          <a:p>
            <a:pPr lvl="1" eaLnBrk="1" hangingPunct="1">
              <a:buFontTx/>
              <a:buNone/>
            </a:pPr>
            <a:r>
              <a:rPr lang="en-US" altLang="zh-CN"/>
              <a:t>    )</a:t>
            </a:r>
          </a:p>
          <a:p>
            <a:pPr eaLnBrk="1" hangingPunct="1"/>
            <a:endParaRPr lang="en-US" altLang="zh-CN"/>
          </a:p>
        </p:txBody>
      </p:sp>
      <p:sp>
        <p:nvSpPr>
          <p:cNvPr id="176133" name="Rectangle 5"/>
          <p:cNvSpPr>
            <a:spLocks noChangeArrowheads="1"/>
          </p:cNvSpPr>
          <p:nvPr/>
        </p:nvSpPr>
        <p:spPr bwMode="auto">
          <a:xfrm>
            <a:off x="5334000" y="1905000"/>
            <a:ext cx="3505200" cy="1295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'local'</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zh-CN" altLang="en-US" sz="1800">
                <a:ea typeface="宋体" charset="-122"/>
              </a:rPr>
              <a:t>指定一个常量，该常量表明游标的源是一个本地游标名。</a:t>
            </a:r>
          </a:p>
        </p:txBody>
      </p:sp>
      <p:sp>
        <p:nvSpPr>
          <p:cNvPr id="176134" name="Rectangle 6"/>
          <p:cNvSpPr>
            <a:spLocks noChangeArrowheads="1"/>
          </p:cNvSpPr>
          <p:nvPr/>
        </p:nvSpPr>
        <p:spPr bwMode="auto">
          <a:xfrm>
            <a:off x="5334000" y="3429000"/>
            <a:ext cx="3505200" cy="1295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'cursor_name'</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zh-CN" altLang="en-US" sz="1800">
                <a:ea typeface="宋体" charset="-122"/>
              </a:rPr>
              <a:t>游标名。游标名必须符合标识符的规则。</a:t>
            </a:r>
          </a:p>
        </p:txBody>
      </p:sp>
      <p:sp>
        <p:nvSpPr>
          <p:cNvPr id="176135" name="Rectangle 7"/>
          <p:cNvSpPr>
            <a:spLocks noChangeArrowheads="1"/>
          </p:cNvSpPr>
          <p:nvPr/>
        </p:nvSpPr>
        <p:spPr bwMode="auto">
          <a:xfrm>
            <a:off x="5334000" y="5029200"/>
            <a:ext cx="3505200" cy="1295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'global'</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zh-CN" altLang="en-US" sz="1800">
                <a:ea typeface="宋体" charset="-122"/>
              </a:rPr>
              <a:t>指定一个常量，该常量表明游标的源是一个全局游标名。</a:t>
            </a:r>
          </a:p>
        </p:txBody>
      </p:sp>
      <p:sp>
        <p:nvSpPr>
          <p:cNvPr id="176136" name="Rectangle 8"/>
          <p:cNvSpPr>
            <a:spLocks noChangeArrowheads="1"/>
          </p:cNvSpPr>
          <p:nvPr/>
        </p:nvSpPr>
        <p:spPr bwMode="auto">
          <a:xfrm>
            <a:off x="1524000" y="5791200"/>
            <a:ext cx="3505200" cy="1066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'variable'</a:t>
            </a:r>
          </a:p>
          <a:p>
            <a:pPr eaLnBrk="1" hangingPunct="1">
              <a:lnSpc>
                <a:spcPct val="100000"/>
              </a:lnSpc>
              <a:spcBef>
                <a:spcPct val="0"/>
              </a:spcBef>
              <a:spcAft>
                <a:spcPct val="0"/>
              </a:spcAft>
              <a:buFontTx/>
              <a:buNone/>
            </a:pPr>
            <a:r>
              <a:rPr lang="zh-CN" altLang="en-US" sz="1800">
                <a:ea typeface="宋体" charset="-122"/>
              </a:rPr>
              <a:t>指定一个常量，该常量表明游标的源是一个本地变量。</a:t>
            </a:r>
          </a:p>
        </p:txBody>
      </p:sp>
      <p:sp>
        <p:nvSpPr>
          <p:cNvPr id="176137" name="Rectangle 9"/>
          <p:cNvSpPr>
            <a:spLocks noChangeArrowheads="1"/>
          </p:cNvSpPr>
          <p:nvPr/>
        </p:nvSpPr>
        <p:spPr bwMode="auto">
          <a:xfrm>
            <a:off x="1524000" y="4495800"/>
            <a:ext cx="3505200" cy="1066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'cursor_variable'</a:t>
            </a:r>
          </a:p>
          <a:p>
            <a:pPr eaLnBrk="1" hangingPunct="1">
              <a:lnSpc>
                <a:spcPct val="100000"/>
              </a:lnSpc>
              <a:spcBef>
                <a:spcPct val="0"/>
              </a:spcBef>
              <a:spcAft>
                <a:spcPct val="0"/>
              </a:spcAft>
              <a:buFontTx/>
              <a:buNone/>
            </a:pPr>
            <a:r>
              <a:rPr lang="zh-CN" altLang="en-US" sz="1800">
                <a:ea typeface="宋体" charset="-122"/>
              </a:rPr>
              <a:t>游标变量的名称。必须使用 </a:t>
            </a:r>
            <a:r>
              <a:rPr lang="en-US" altLang="zh-CN" sz="1800">
                <a:ea typeface="宋体" charset="-122"/>
              </a:rPr>
              <a:t>cursor </a:t>
            </a:r>
            <a:r>
              <a:rPr lang="zh-CN" altLang="en-US" sz="1800">
                <a:ea typeface="宋体" charset="-122"/>
              </a:rPr>
              <a:t>数据类型定义游标变量。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6133"/>
                                        </p:tgtEl>
                                        <p:attrNameLst>
                                          <p:attrName>style.visibility</p:attrName>
                                        </p:attrNameLst>
                                      </p:cBhvr>
                                      <p:to>
                                        <p:strVal val="visible"/>
                                      </p:to>
                                    </p:set>
                                    <p:animEffect transition="in" filter="blinds(horizontal)">
                                      <p:cBhvr>
                                        <p:cTn id="7" dur="500"/>
                                        <p:tgtEl>
                                          <p:spTgt spid="1761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6134"/>
                                        </p:tgtEl>
                                        <p:attrNameLst>
                                          <p:attrName>style.visibility</p:attrName>
                                        </p:attrNameLst>
                                      </p:cBhvr>
                                      <p:to>
                                        <p:strVal val="visible"/>
                                      </p:to>
                                    </p:set>
                                    <p:animEffect transition="in" filter="blinds(horizontal)">
                                      <p:cBhvr>
                                        <p:cTn id="12" dur="500"/>
                                        <p:tgtEl>
                                          <p:spTgt spid="1761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6135"/>
                                        </p:tgtEl>
                                        <p:attrNameLst>
                                          <p:attrName>style.visibility</p:attrName>
                                        </p:attrNameLst>
                                      </p:cBhvr>
                                      <p:to>
                                        <p:strVal val="visible"/>
                                      </p:to>
                                    </p:set>
                                    <p:animEffect transition="in" filter="blinds(horizontal)">
                                      <p:cBhvr>
                                        <p:cTn id="17" dur="500"/>
                                        <p:tgtEl>
                                          <p:spTgt spid="176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6136"/>
                                        </p:tgtEl>
                                        <p:attrNameLst>
                                          <p:attrName>style.visibility</p:attrName>
                                        </p:attrNameLst>
                                      </p:cBhvr>
                                      <p:to>
                                        <p:strVal val="visible"/>
                                      </p:to>
                                    </p:set>
                                    <p:animEffect transition="in" filter="blinds(horizontal)">
                                      <p:cBhvr>
                                        <p:cTn id="22" dur="500"/>
                                        <p:tgtEl>
                                          <p:spTgt spid="17613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76137"/>
                                        </p:tgtEl>
                                        <p:attrNameLst>
                                          <p:attrName>style.visibility</p:attrName>
                                        </p:attrNameLst>
                                      </p:cBhvr>
                                      <p:to>
                                        <p:strVal val="visible"/>
                                      </p:to>
                                    </p:set>
                                    <p:animEffect transition="in" filter="blinds(horizontal)">
                                      <p:cBhvr>
                                        <p:cTn id="25" dur="500"/>
                                        <p:tgtEl>
                                          <p:spTgt spid="176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animBg="1"/>
      <p:bldP spid="176134" grpId="0" animBg="1"/>
      <p:bldP spid="176135" grpId="0" animBg="1"/>
      <p:bldP spid="176136" grpId="0" animBg="1"/>
      <p:bldP spid="176137"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457200" y="274638"/>
            <a:ext cx="8229600" cy="639762"/>
          </a:xfrm>
        </p:spPr>
        <p:txBody>
          <a:bodyPr/>
          <a:lstStyle/>
          <a:p>
            <a:pPr eaLnBrk="1" hangingPunct="1"/>
            <a:r>
              <a:rPr lang="zh-CN" altLang="en-US"/>
              <a:t>游标函数</a:t>
            </a:r>
            <a:r>
              <a:rPr lang="en-US" altLang="zh-CN"/>
              <a:t>CURSOR_STATUS</a:t>
            </a:r>
            <a:r>
              <a:rPr lang="zh-CN" altLang="en-US"/>
              <a:t>示例</a:t>
            </a:r>
          </a:p>
        </p:txBody>
      </p:sp>
      <p:sp>
        <p:nvSpPr>
          <p:cNvPr id="174084" name="Rectangle 4"/>
          <p:cNvSpPr>
            <a:spLocks noChangeArrowheads="1"/>
          </p:cNvSpPr>
          <p:nvPr/>
        </p:nvSpPr>
        <p:spPr bwMode="auto">
          <a:xfrm>
            <a:off x="838200" y="1066800"/>
            <a:ext cx="7620000" cy="5562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USE pubs</a:t>
            </a:r>
          </a:p>
          <a:p>
            <a:pPr eaLnBrk="1" hangingPunct="1">
              <a:lnSpc>
                <a:spcPct val="100000"/>
              </a:lnSpc>
              <a:spcBef>
                <a:spcPct val="0"/>
              </a:spcBef>
              <a:spcAft>
                <a:spcPct val="0"/>
              </a:spcAft>
              <a:buFontTx/>
              <a:buNone/>
            </a:pPr>
            <a:r>
              <a:rPr lang="en-US" altLang="zh-CN" sz="1800">
                <a:ea typeface="宋体" charset="-122"/>
              </a:rPr>
              <a:t>CREATE PROCEDURE lake_list</a:t>
            </a:r>
          </a:p>
          <a:p>
            <a:pPr eaLnBrk="1" hangingPunct="1">
              <a:lnSpc>
                <a:spcPct val="100000"/>
              </a:lnSpc>
              <a:spcBef>
                <a:spcPct val="0"/>
              </a:spcBef>
              <a:spcAft>
                <a:spcPct val="0"/>
              </a:spcAft>
              <a:buFontTx/>
              <a:buNone/>
            </a:pPr>
            <a:r>
              <a:rPr lang="en-US" altLang="zh-CN" sz="1800">
                <a:ea typeface="宋体" charset="-122"/>
              </a:rPr>
              <a:t>   ( @region varchar(30),</a:t>
            </a:r>
          </a:p>
          <a:p>
            <a:pPr eaLnBrk="1" hangingPunct="1">
              <a:lnSpc>
                <a:spcPct val="100000"/>
              </a:lnSpc>
              <a:spcBef>
                <a:spcPct val="0"/>
              </a:spcBef>
              <a:spcAft>
                <a:spcPct val="0"/>
              </a:spcAft>
              <a:buFontTx/>
              <a:buNone/>
            </a:pPr>
            <a:r>
              <a:rPr lang="en-US" altLang="zh-CN" sz="1800">
                <a:ea typeface="宋体" charset="-122"/>
              </a:rPr>
              <a:t>     @size integer,</a:t>
            </a:r>
          </a:p>
          <a:p>
            <a:pPr eaLnBrk="1" hangingPunct="1">
              <a:lnSpc>
                <a:spcPct val="100000"/>
              </a:lnSpc>
              <a:spcBef>
                <a:spcPct val="0"/>
              </a:spcBef>
              <a:spcAft>
                <a:spcPct val="0"/>
              </a:spcAft>
              <a:buFontTx/>
              <a:buNone/>
            </a:pPr>
            <a:r>
              <a:rPr lang="en-US" altLang="zh-CN" sz="1800">
                <a:ea typeface="宋体" charset="-122"/>
              </a:rPr>
              <a:t>     @lake_list_cursor CURSOR VARYING OUTPUT )</a:t>
            </a:r>
          </a:p>
          <a:p>
            <a:pPr eaLnBrk="1" hangingPunct="1">
              <a:lnSpc>
                <a:spcPct val="100000"/>
              </a:lnSpc>
              <a:spcBef>
                <a:spcPct val="0"/>
              </a:spcBef>
              <a:spcAft>
                <a:spcPct val="0"/>
              </a:spcAft>
              <a:buFontTx/>
              <a:buNone/>
            </a:pPr>
            <a:r>
              <a:rPr lang="en-US" altLang="zh-CN" sz="1800">
                <a:ea typeface="宋体" charset="-122"/>
              </a:rPr>
              <a:t>AS </a:t>
            </a:r>
          </a:p>
          <a:p>
            <a:pPr eaLnBrk="1" hangingPunct="1">
              <a:lnSpc>
                <a:spcPct val="100000"/>
              </a:lnSpc>
              <a:spcBef>
                <a:spcPct val="0"/>
              </a:spcBef>
              <a:spcAft>
                <a:spcPct val="0"/>
              </a:spcAft>
              <a:buFontTx/>
              <a:buNone/>
            </a:pPr>
            <a:r>
              <a:rPr lang="en-US" altLang="zh-CN" sz="1800">
                <a:ea typeface="宋体" charset="-122"/>
              </a:rPr>
              <a:t>BEGIN</a:t>
            </a:r>
          </a:p>
          <a:p>
            <a:pPr eaLnBrk="1" hangingPunct="1">
              <a:lnSpc>
                <a:spcPct val="100000"/>
              </a:lnSpc>
              <a:spcBef>
                <a:spcPct val="0"/>
              </a:spcBef>
              <a:spcAft>
                <a:spcPct val="0"/>
              </a:spcAft>
              <a:buFontTx/>
              <a:buNone/>
            </a:pPr>
            <a:r>
              <a:rPr lang="en-US" altLang="zh-CN" sz="1800">
                <a:ea typeface="宋体" charset="-122"/>
              </a:rPr>
              <a:t>   DECLARE @ok SMALLINT</a:t>
            </a:r>
          </a:p>
          <a:p>
            <a:pPr eaLnBrk="1" hangingPunct="1">
              <a:lnSpc>
                <a:spcPct val="100000"/>
              </a:lnSpc>
              <a:spcBef>
                <a:spcPct val="0"/>
              </a:spcBef>
              <a:spcAft>
                <a:spcPct val="0"/>
              </a:spcAft>
              <a:buFontTx/>
              <a:buNone/>
            </a:pPr>
            <a:r>
              <a:rPr lang="en-US" altLang="zh-CN" sz="1800">
                <a:ea typeface="宋体" charset="-122"/>
              </a:rPr>
              <a:t>   EXECUTE check_authority @region, username, @ok OUTPUT</a:t>
            </a:r>
          </a:p>
          <a:p>
            <a:pPr eaLnBrk="1" hangingPunct="1">
              <a:lnSpc>
                <a:spcPct val="100000"/>
              </a:lnSpc>
              <a:spcBef>
                <a:spcPct val="0"/>
              </a:spcBef>
              <a:spcAft>
                <a:spcPct val="0"/>
              </a:spcAft>
              <a:buFontTx/>
              <a:buNone/>
            </a:pPr>
            <a:r>
              <a:rPr lang="en-US" altLang="zh-CN" sz="1800">
                <a:ea typeface="宋体" charset="-122"/>
              </a:rPr>
              <a:t>   IF @ok = 1</a:t>
            </a:r>
          </a:p>
          <a:p>
            <a:pPr eaLnBrk="1" hangingPunct="1">
              <a:lnSpc>
                <a:spcPct val="100000"/>
              </a:lnSpc>
              <a:spcBef>
                <a:spcPct val="0"/>
              </a:spcBef>
              <a:spcAft>
                <a:spcPct val="0"/>
              </a:spcAft>
              <a:buFontTx/>
              <a:buNone/>
            </a:pPr>
            <a:r>
              <a:rPr lang="en-US" altLang="zh-CN" sz="1800">
                <a:ea typeface="宋体" charset="-122"/>
              </a:rPr>
              <a:t>      BEGIN</a:t>
            </a:r>
          </a:p>
          <a:p>
            <a:pPr eaLnBrk="1" hangingPunct="1">
              <a:lnSpc>
                <a:spcPct val="100000"/>
              </a:lnSpc>
              <a:spcBef>
                <a:spcPct val="0"/>
              </a:spcBef>
              <a:spcAft>
                <a:spcPct val="0"/>
              </a:spcAft>
              <a:buFontTx/>
              <a:buNone/>
            </a:pPr>
            <a:r>
              <a:rPr lang="en-US" altLang="zh-CN" sz="1800">
                <a:ea typeface="宋体" charset="-122"/>
              </a:rPr>
              <a:t>      </a:t>
            </a:r>
            <a:r>
              <a:rPr lang="en-US" altLang="zh-CN" sz="1800">
                <a:solidFill>
                  <a:srgbClr val="FF0000"/>
                </a:solidFill>
                <a:ea typeface="宋体" charset="-122"/>
              </a:rPr>
              <a:t>SET @lake_list_cursor =CURSOR LOCAL SCROLL FOR</a:t>
            </a:r>
          </a:p>
          <a:p>
            <a:pPr eaLnBrk="1" hangingPunct="1">
              <a:lnSpc>
                <a:spcPct val="100000"/>
              </a:lnSpc>
              <a:spcBef>
                <a:spcPct val="0"/>
              </a:spcBef>
              <a:spcAft>
                <a:spcPct val="0"/>
              </a:spcAft>
              <a:buFontTx/>
              <a:buNone/>
            </a:pPr>
            <a:r>
              <a:rPr lang="en-US" altLang="zh-CN" sz="1800">
                <a:solidFill>
                  <a:srgbClr val="FF0000"/>
                </a:solidFill>
                <a:ea typeface="宋体" charset="-122"/>
              </a:rPr>
              <a:t>         SELECT name, lat, long, size, boat_launch, cost</a:t>
            </a:r>
          </a:p>
          <a:p>
            <a:pPr eaLnBrk="1" hangingPunct="1">
              <a:lnSpc>
                <a:spcPct val="100000"/>
              </a:lnSpc>
              <a:spcBef>
                <a:spcPct val="0"/>
              </a:spcBef>
              <a:spcAft>
                <a:spcPct val="0"/>
              </a:spcAft>
              <a:buFontTx/>
              <a:buNone/>
            </a:pPr>
            <a:r>
              <a:rPr lang="en-US" altLang="zh-CN" sz="1800">
                <a:solidFill>
                  <a:srgbClr val="FF0000"/>
                </a:solidFill>
                <a:ea typeface="宋体" charset="-122"/>
              </a:rPr>
              <a:t>         FROM lake_inventory</a:t>
            </a:r>
          </a:p>
          <a:p>
            <a:pPr eaLnBrk="1" hangingPunct="1">
              <a:lnSpc>
                <a:spcPct val="100000"/>
              </a:lnSpc>
              <a:spcBef>
                <a:spcPct val="0"/>
              </a:spcBef>
              <a:spcAft>
                <a:spcPct val="0"/>
              </a:spcAft>
              <a:buFontTx/>
              <a:buNone/>
            </a:pPr>
            <a:r>
              <a:rPr lang="en-US" altLang="zh-CN" sz="1800">
                <a:solidFill>
                  <a:srgbClr val="FF0000"/>
                </a:solidFill>
                <a:ea typeface="宋体" charset="-122"/>
              </a:rPr>
              <a:t>         WHERE locale = @region AND area &gt;= @size</a:t>
            </a:r>
          </a:p>
          <a:p>
            <a:pPr eaLnBrk="1" hangingPunct="1">
              <a:lnSpc>
                <a:spcPct val="100000"/>
              </a:lnSpc>
              <a:spcBef>
                <a:spcPct val="0"/>
              </a:spcBef>
              <a:spcAft>
                <a:spcPct val="0"/>
              </a:spcAft>
              <a:buFontTx/>
              <a:buNone/>
            </a:pPr>
            <a:r>
              <a:rPr lang="en-US" altLang="zh-CN" sz="1800">
                <a:solidFill>
                  <a:srgbClr val="FF0000"/>
                </a:solidFill>
                <a:ea typeface="宋体" charset="-122"/>
              </a:rPr>
              <a:t>         ORDER BY name</a:t>
            </a:r>
          </a:p>
          <a:p>
            <a:pPr eaLnBrk="1" hangingPunct="1">
              <a:lnSpc>
                <a:spcPct val="100000"/>
              </a:lnSpc>
              <a:spcBef>
                <a:spcPct val="0"/>
              </a:spcBef>
              <a:spcAft>
                <a:spcPct val="0"/>
              </a:spcAft>
              <a:buFontTx/>
              <a:buNone/>
            </a:pPr>
            <a:r>
              <a:rPr lang="en-US" altLang="zh-CN" sz="1800">
                <a:ea typeface="宋体" charset="-122"/>
              </a:rPr>
              <a:t>      OPEN @lake_list_cursor</a:t>
            </a:r>
          </a:p>
          <a:p>
            <a:pPr eaLnBrk="1" hangingPunct="1">
              <a:lnSpc>
                <a:spcPct val="100000"/>
              </a:lnSpc>
              <a:spcBef>
                <a:spcPct val="0"/>
              </a:spcBef>
              <a:spcAft>
                <a:spcPct val="0"/>
              </a:spcAft>
              <a:buFontTx/>
              <a:buNone/>
            </a:pPr>
            <a:r>
              <a:rPr lang="en-US" altLang="zh-CN" sz="1800">
                <a:ea typeface="宋体" charset="-122"/>
              </a:rPr>
              <a:t>      END</a:t>
            </a:r>
          </a:p>
          <a:p>
            <a:pPr eaLnBrk="1" hangingPunct="1">
              <a:lnSpc>
                <a:spcPct val="100000"/>
              </a:lnSpc>
              <a:spcBef>
                <a:spcPct val="0"/>
              </a:spcBef>
              <a:spcAft>
                <a:spcPct val="0"/>
              </a:spcAft>
              <a:buFontTx/>
              <a:buNone/>
            </a:pPr>
            <a:r>
              <a:rPr lang="en-US" altLang="zh-CN" sz="1800">
                <a:ea typeface="宋体" charset="-122"/>
              </a:rPr>
              <a:t>END</a:t>
            </a:r>
          </a:p>
          <a:p>
            <a:pPr eaLnBrk="1" hangingPunct="1">
              <a:lnSpc>
                <a:spcPct val="100000"/>
              </a:lnSpc>
              <a:spcBef>
                <a:spcPct val="0"/>
              </a:spcBef>
              <a:spcAft>
                <a:spcPct val="0"/>
              </a:spcAft>
              <a:buFontTx/>
              <a:buNone/>
            </a:pPr>
            <a:endParaRPr lang="en-US" altLang="zh-CN" sz="1800">
              <a:ea typeface="宋体" charset="-122"/>
            </a:endParaRPr>
          </a:p>
        </p:txBody>
      </p:sp>
      <p:sp>
        <p:nvSpPr>
          <p:cNvPr id="174085" name="AutoShape 5"/>
          <p:cNvSpPr>
            <a:spLocks noChangeArrowheads="1"/>
          </p:cNvSpPr>
          <p:nvPr/>
        </p:nvSpPr>
        <p:spPr bwMode="auto">
          <a:xfrm>
            <a:off x="6553200" y="1219200"/>
            <a:ext cx="2209800" cy="1828800"/>
          </a:xfrm>
          <a:prstGeom prst="wedgeRectCallout">
            <a:avLst>
              <a:gd name="adj1" fmla="val -60199"/>
              <a:gd name="adj2" fmla="val 11287"/>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zh-CN" altLang="en-US" sz="1600">
                <a:ea typeface="宋体" charset="-122"/>
              </a:rPr>
              <a:t>游标对数</a:t>
            </a:r>
          </a:p>
          <a:p>
            <a:pPr eaLnBrk="1" hangingPunct="1">
              <a:lnSpc>
                <a:spcPct val="100000"/>
              </a:lnSpc>
              <a:spcBef>
                <a:spcPct val="0"/>
              </a:spcBef>
              <a:spcAft>
                <a:spcPct val="0"/>
              </a:spcAft>
              <a:buFontTx/>
              <a:buNone/>
            </a:pPr>
            <a:r>
              <a:rPr lang="zh-CN" altLang="en-US" sz="1600">
                <a:ea typeface="宋体" charset="-122"/>
              </a:rPr>
              <a:t>游标只能作为输出参数返回给调用过程</a:t>
            </a:r>
            <a:r>
              <a:rPr lang="en-US" altLang="zh-CN" sz="1600">
                <a:ea typeface="宋体" charset="-122"/>
              </a:rPr>
              <a:t>,</a:t>
            </a:r>
            <a:r>
              <a:rPr lang="zh-CN" altLang="en-US" sz="1600">
                <a:ea typeface="宋体" charset="-122"/>
              </a:rPr>
              <a:t>且</a:t>
            </a:r>
            <a:r>
              <a:rPr lang="en-US" altLang="zh-CN" sz="1600">
                <a:ea typeface="宋体" charset="-122"/>
              </a:rPr>
              <a:t>CURSOR VARING OUTPUT</a:t>
            </a:r>
            <a:r>
              <a:rPr lang="zh-CN" altLang="en-US" sz="1600">
                <a:ea typeface="宋体" charset="-122"/>
              </a:rPr>
              <a:t>三个参数在定义时都是必需的。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084"/>
                                        </p:tgtEl>
                                        <p:attrNameLst>
                                          <p:attrName>style.visibility</p:attrName>
                                        </p:attrNameLst>
                                      </p:cBhvr>
                                      <p:to>
                                        <p:strVal val="visible"/>
                                      </p:to>
                                    </p:set>
                                    <p:animEffect transition="in" filter="blinds(horizontal)">
                                      <p:cBhvr>
                                        <p:cTn id="7" dur="500"/>
                                        <p:tgtEl>
                                          <p:spTgt spid="1740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085"/>
                                        </p:tgtEl>
                                        <p:attrNameLst>
                                          <p:attrName>style.visibility</p:attrName>
                                        </p:attrNameLst>
                                      </p:cBhvr>
                                      <p:to>
                                        <p:strVal val="visible"/>
                                      </p:to>
                                    </p:set>
                                    <p:animEffect transition="in" filter="blinds(horizontal)">
                                      <p:cBhvr>
                                        <p:cTn id="12" dur="500"/>
                                        <p:tgtEl>
                                          <p:spTgt spid="174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4" grpId="0" animBg="1"/>
      <p:bldP spid="17408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hangingPunct="1"/>
            <a:r>
              <a:rPr lang="zh-CN" altLang="en-US"/>
              <a:t>游标函数</a:t>
            </a:r>
            <a:r>
              <a:rPr lang="en-US" altLang="zh-CN"/>
              <a:t>CURSOR_STATUS</a:t>
            </a:r>
            <a:r>
              <a:rPr lang="zh-CN" altLang="en-US"/>
              <a:t>示例（续）</a:t>
            </a:r>
          </a:p>
        </p:txBody>
      </p:sp>
      <p:sp>
        <p:nvSpPr>
          <p:cNvPr id="175108" name="Rectangle 4"/>
          <p:cNvSpPr>
            <a:spLocks noChangeArrowheads="1"/>
          </p:cNvSpPr>
          <p:nvPr/>
        </p:nvSpPr>
        <p:spPr bwMode="auto">
          <a:xfrm>
            <a:off x="457200" y="1371600"/>
            <a:ext cx="8305800" cy="480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DECLARE @my_lakes_cursor CURSOR</a:t>
            </a:r>
          </a:p>
          <a:p>
            <a:pPr eaLnBrk="1" hangingPunct="1">
              <a:lnSpc>
                <a:spcPct val="100000"/>
              </a:lnSpc>
              <a:spcBef>
                <a:spcPct val="0"/>
              </a:spcBef>
              <a:spcAft>
                <a:spcPct val="0"/>
              </a:spcAft>
              <a:buFontTx/>
              <a:buNone/>
            </a:pPr>
            <a:r>
              <a:rPr lang="en-US" altLang="zh-CN">
                <a:ea typeface="宋体" charset="-122"/>
              </a:rPr>
              <a:t>DECLARE @my_region char(30)</a:t>
            </a:r>
          </a:p>
          <a:p>
            <a:pPr eaLnBrk="1" hangingPunct="1">
              <a:lnSpc>
                <a:spcPct val="100000"/>
              </a:lnSpc>
              <a:spcBef>
                <a:spcPct val="0"/>
              </a:spcBef>
              <a:spcAft>
                <a:spcPct val="0"/>
              </a:spcAft>
              <a:buFontTx/>
              <a:buNone/>
            </a:pPr>
            <a:r>
              <a:rPr lang="en-US" altLang="zh-CN">
                <a:ea typeface="宋体" charset="-122"/>
              </a:rPr>
              <a:t>SET @my_region = 'Northern Ontario'</a:t>
            </a:r>
          </a:p>
          <a:p>
            <a:pPr eaLnBrk="1" hangingPunct="1">
              <a:lnSpc>
                <a:spcPct val="100000"/>
              </a:lnSpc>
              <a:spcBef>
                <a:spcPct val="0"/>
              </a:spcBef>
              <a:spcAft>
                <a:spcPct val="0"/>
              </a:spcAft>
              <a:buFontTx/>
              <a:buNone/>
            </a:pPr>
            <a:r>
              <a:rPr lang="en-US" altLang="zh-CN">
                <a:ea typeface="宋体" charset="-122"/>
              </a:rPr>
              <a:t>EXECUTE lake_list @my_region, 500, @my_lakes_cursor OUTPUT</a:t>
            </a:r>
          </a:p>
          <a:p>
            <a:pPr eaLnBrk="1" hangingPunct="1">
              <a:lnSpc>
                <a:spcPct val="100000"/>
              </a:lnSpc>
              <a:spcBef>
                <a:spcPct val="0"/>
              </a:spcBef>
              <a:spcAft>
                <a:spcPct val="0"/>
              </a:spcAft>
              <a:buFontTx/>
              <a:buNone/>
            </a:pPr>
            <a:r>
              <a:rPr lang="en-US" altLang="zh-CN">
                <a:ea typeface="宋体" charset="-122"/>
              </a:rPr>
              <a:t>IF </a:t>
            </a:r>
            <a:r>
              <a:rPr lang="en-US" altLang="zh-CN">
                <a:solidFill>
                  <a:srgbClr val="FF0000"/>
                </a:solidFill>
                <a:ea typeface="宋体" charset="-122"/>
              </a:rPr>
              <a:t>Cursor_Status('variable', '@my_lakes_cursor')</a:t>
            </a:r>
            <a:r>
              <a:rPr lang="en-US" altLang="zh-CN">
                <a:ea typeface="宋体" charset="-122"/>
              </a:rPr>
              <a:t> &lt;= 0</a:t>
            </a:r>
          </a:p>
          <a:p>
            <a:pPr eaLnBrk="1" hangingPunct="1">
              <a:lnSpc>
                <a:spcPct val="100000"/>
              </a:lnSpc>
              <a:spcBef>
                <a:spcPct val="0"/>
              </a:spcBef>
              <a:spcAft>
                <a:spcPct val="0"/>
              </a:spcAft>
              <a:buFontTx/>
              <a:buNone/>
            </a:pPr>
            <a:r>
              <a:rPr lang="en-US" altLang="zh-CN">
                <a:ea typeface="宋体" charset="-122"/>
              </a:rPr>
              <a:t>   BEGIN</a:t>
            </a:r>
          </a:p>
          <a:p>
            <a:pPr eaLnBrk="1" hangingPunct="1">
              <a:lnSpc>
                <a:spcPct val="100000"/>
              </a:lnSpc>
              <a:spcBef>
                <a:spcPct val="0"/>
              </a:spcBef>
              <a:spcAft>
                <a:spcPct val="0"/>
              </a:spcAft>
              <a:buFontTx/>
              <a:buNone/>
            </a:pPr>
            <a:r>
              <a:rPr lang="en-US" altLang="zh-CN">
                <a:ea typeface="宋体" charset="-122"/>
              </a:rPr>
              <a:t>   /* </a:t>
            </a:r>
            <a:r>
              <a:rPr lang="zh-CN" altLang="en-US">
                <a:ea typeface="宋体" charset="-122"/>
              </a:rPr>
              <a:t>添加代码告诉用户没有对应她</a:t>
            </a:r>
            <a:r>
              <a:rPr lang="en-US" altLang="zh-CN">
                <a:ea typeface="宋体" charset="-122"/>
              </a:rPr>
              <a:t>/</a:t>
            </a:r>
            <a:r>
              <a:rPr lang="zh-CN" altLang="en-US">
                <a:ea typeface="宋体" charset="-122"/>
              </a:rPr>
              <a:t>她列表项 *</a:t>
            </a:r>
            <a:r>
              <a:rPr lang="en-US" altLang="zh-CN">
                <a:ea typeface="宋体" charset="-122"/>
              </a:rPr>
              <a:t>/</a:t>
            </a:r>
          </a:p>
          <a:p>
            <a:pPr eaLnBrk="1" hangingPunct="1">
              <a:lnSpc>
                <a:spcPct val="100000"/>
              </a:lnSpc>
              <a:spcBef>
                <a:spcPct val="0"/>
              </a:spcBef>
              <a:spcAft>
                <a:spcPct val="0"/>
              </a:spcAft>
              <a:buFontTx/>
              <a:buNone/>
            </a:pPr>
            <a:r>
              <a:rPr lang="en-US" altLang="zh-CN">
                <a:ea typeface="宋体" charset="-122"/>
              </a:rPr>
              <a:t>   END</a:t>
            </a:r>
          </a:p>
          <a:p>
            <a:pPr eaLnBrk="1" hangingPunct="1">
              <a:lnSpc>
                <a:spcPct val="100000"/>
              </a:lnSpc>
              <a:spcBef>
                <a:spcPct val="0"/>
              </a:spcBef>
              <a:spcAft>
                <a:spcPct val="0"/>
              </a:spcAft>
              <a:buFontTx/>
              <a:buNone/>
            </a:pPr>
            <a:r>
              <a:rPr lang="en-US" altLang="zh-CN">
                <a:ea typeface="宋体" charset="-122"/>
              </a:rPr>
              <a:t>ELSE</a:t>
            </a:r>
          </a:p>
          <a:p>
            <a:pPr eaLnBrk="1" hangingPunct="1">
              <a:lnSpc>
                <a:spcPct val="100000"/>
              </a:lnSpc>
              <a:spcBef>
                <a:spcPct val="0"/>
              </a:spcBef>
              <a:spcAft>
                <a:spcPct val="0"/>
              </a:spcAft>
              <a:buFontTx/>
              <a:buNone/>
            </a:pPr>
            <a:r>
              <a:rPr lang="en-US" altLang="zh-CN">
                <a:ea typeface="宋体" charset="-122"/>
              </a:rPr>
              <a:t>   BEGIN</a:t>
            </a:r>
          </a:p>
          <a:p>
            <a:pPr eaLnBrk="1" hangingPunct="1">
              <a:lnSpc>
                <a:spcPct val="100000"/>
              </a:lnSpc>
              <a:spcBef>
                <a:spcPct val="0"/>
              </a:spcBef>
              <a:spcAft>
                <a:spcPct val="0"/>
              </a:spcAft>
              <a:buFontTx/>
              <a:buNone/>
            </a:pPr>
            <a:r>
              <a:rPr lang="en-US" altLang="zh-CN">
                <a:ea typeface="宋体" charset="-122"/>
              </a:rPr>
              <a:t>      FETCH @my_lakes_cursor INTO – </a:t>
            </a:r>
            <a:r>
              <a:rPr lang="zh-CN" altLang="en-US">
                <a:ea typeface="宋体" charset="-122"/>
              </a:rPr>
              <a:t>将得到的值放入一个变量</a:t>
            </a:r>
          </a:p>
          <a:p>
            <a:pPr eaLnBrk="1" hangingPunct="1">
              <a:lnSpc>
                <a:spcPct val="100000"/>
              </a:lnSpc>
              <a:spcBef>
                <a:spcPct val="0"/>
              </a:spcBef>
              <a:spcAft>
                <a:spcPct val="0"/>
              </a:spcAft>
              <a:buFontTx/>
              <a:buNone/>
            </a:pPr>
            <a:r>
              <a:rPr lang="zh-CN" altLang="en-US">
                <a:ea typeface="宋体" charset="-122"/>
              </a:rPr>
              <a:t>      </a:t>
            </a:r>
            <a:r>
              <a:rPr lang="en-US" altLang="zh-CN">
                <a:ea typeface="宋体" charset="-122"/>
              </a:rPr>
              <a:t>-- </a:t>
            </a:r>
            <a:r>
              <a:rPr lang="zh-CN" altLang="en-US">
                <a:ea typeface="宋体" charset="-122"/>
              </a:rPr>
              <a:t>完成后续任务的其它代码</a:t>
            </a:r>
            <a:r>
              <a:rPr lang="en-US" altLang="zh-CN">
                <a:ea typeface="宋体" charset="-122"/>
              </a:rPr>
              <a:t>.</a:t>
            </a:r>
          </a:p>
          <a:p>
            <a:pPr eaLnBrk="1" hangingPunct="1">
              <a:lnSpc>
                <a:spcPct val="100000"/>
              </a:lnSpc>
              <a:spcBef>
                <a:spcPct val="0"/>
              </a:spcBef>
              <a:spcAft>
                <a:spcPct val="0"/>
              </a:spcAft>
              <a:buFontTx/>
              <a:buNone/>
            </a:pPr>
            <a:r>
              <a:rPr lang="en-US" altLang="zh-CN">
                <a:ea typeface="宋体" charset="-122"/>
              </a:rPr>
              <a:t>END</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endParaRPr lang="en-US" altLang="zh-CN">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5108"/>
                                        </p:tgtEl>
                                        <p:attrNameLst>
                                          <p:attrName>style.visibility</p:attrName>
                                        </p:attrNameLst>
                                      </p:cBhvr>
                                      <p:to>
                                        <p:strVal val="visible"/>
                                      </p:to>
                                    </p:set>
                                    <p:animEffect transition="in" filter="blinds(horizontal)">
                                      <p:cBhvr>
                                        <p:cTn id="7" dur="500"/>
                                        <p:tgtEl>
                                          <p:spTgt spid="175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eaLnBrk="1" hangingPunct="1"/>
            <a:r>
              <a:rPr lang="zh-CN" altLang="en-US"/>
              <a:t>发送错误消息</a:t>
            </a:r>
          </a:p>
        </p:txBody>
      </p:sp>
      <p:sp>
        <p:nvSpPr>
          <p:cNvPr id="216067" name="Rectangle 3"/>
          <p:cNvSpPr>
            <a:spLocks noGrp="1" noChangeArrowheads="1"/>
          </p:cNvSpPr>
          <p:nvPr>
            <p:ph type="body" idx="1"/>
          </p:nvPr>
        </p:nvSpPr>
        <p:spPr/>
        <p:txBody>
          <a:bodyPr/>
          <a:lstStyle/>
          <a:p>
            <a:pPr eaLnBrk="1" hangingPunct="1"/>
            <a:r>
              <a:rPr lang="en-US" altLang="zh-CN"/>
              <a:t>RAISERROR </a:t>
            </a:r>
            <a:r>
              <a:rPr lang="zh-CN" altLang="en-US"/>
              <a:t>能以下列方式中的任意一种返回消息： </a:t>
            </a:r>
          </a:p>
          <a:p>
            <a:pPr lvl="1" eaLnBrk="1" hangingPunct="1"/>
            <a:r>
              <a:rPr lang="zh-CN" altLang="en-US"/>
              <a:t>已通过 </a:t>
            </a:r>
            <a:r>
              <a:rPr lang="en-US" altLang="zh-CN"/>
              <a:t>sp_addmessage </a:t>
            </a:r>
            <a:r>
              <a:rPr lang="zh-CN" altLang="en-US"/>
              <a:t>系统存储过程添加到 </a:t>
            </a:r>
            <a:r>
              <a:rPr lang="en-US" altLang="zh-CN"/>
              <a:t>master.dbo.sysmessages </a:t>
            </a:r>
            <a:r>
              <a:rPr lang="zh-CN" altLang="en-US"/>
              <a:t>上的由用户定义的错误信息。</a:t>
            </a:r>
          </a:p>
          <a:p>
            <a:pPr lvl="1" eaLnBrk="1" hangingPunct="1"/>
            <a:r>
              <a:rPr lang="zh-CN" altLang="en-US"/>
              <a:t>在 </a:t>
            </a:r>
            <a:r>
              <a:rPr lang="en-US" altLang="zh-CN"/>
              <a:t>RAISERROR </a:t>
            </a:r>
            <a:r>
              <a:rPr lang="zh-CN" altLang="en-US"/>
              <a:t>语句中指定的消息字符串。 </a:t>
            </a:r>
          </a:p>
          <a:p>
            <a:pPr eaLnBrk="1" hangingPunct="1"/>
            <a:r>
              <a:rPr lang="en-US" altLang="zh-CN"/>
              <a:t>RAISERROR </a:t>
            </a:r>
            <a:r>
              <a:rPr lang="zh-CN" altLang="en-US"/>
              <a:t>也有 </a:t>
            </a:r>
            <a:r>
              <a:rPr lang="en-US" altLang="zh-CN"/>
              <a:t>PRINT </a:t>
            </a:r>
            <a:r>
              <a:rPr lang="zh-CN" altLang="en-US"/>
              <a:t>功能的一些扩展： </a:t>
            </a:r>
          </a:p>
          <a:p>
            <a:pPr lvl="1" eaLnBrk="1" hangingPunct="1"/>
            <a:r>
              <a:rPr lang="en-US" altLang="zh-CN"/>
              <a:t>RAISERROR </a:t>
            </a:r>
            <a:r>
              <a:rPr lang="zh-CN" altLang="en-US"/>
              <a:t>能够指派一个特定的错误号、严重度和状态。</a:t>
            </a:r>
          </a:p>
          <a:p>
            <a:pPr lvl="1" eaLnBrk="1" hangingPunct="1"/>
            <a:r>
              <a:rPr lang="en-US" altLang="zh-CN"/>
              <a:t>RAISERROR </a:t>
            </a:r>
            <a:r>
              <a:rPr lang="zh-CN" altLang="en-US"/>
              <a:t>能够请求将错误记入 </a:t>
            </a:r>
            <a:r>
              <a:rPr lang="en-US" altLang="zh-CN"/>
              <a:t>Microsoft</a:t>
            </a:r>
            <a:r>
              <a:rPr lang="en-US" altLang="zh-CN">
                <a:latin typeface="宋体" charset="-122"/>
              </a:rPr>
              <a:t>®</a:t>
            </a:r>
            <a:r>
              <a:rPr lang="en-US" altLang="zh-CN"/>
              <a:t> SQL Server</a:t>
            </a:r>
            <a:r>
              <a:rPr lang="en-US" altLang="zh-CN">
                <a:latin typeface="宋体" charset="-122"/>
              </a:rPr>
              <a:t>™</a:t>
            </a:r>
            <a:r>
              <a:rPr lang="en-US" altLang="zh-CN"/>
              <a:t> </a:t>
            </a:r>
            <a:r>
              <a:rPr lang="zh-CN" altLang="en-US"/>
              <a:t>错误日志和 </a:t>
            </a:r>
            <a:r>
              <a:rPr lang="en-US" altLang="zh-CN"/>
              <a:t>Microsoft Windows NT</a:t>
            </a:r>
            <a:r>
              <a:rPr lang="en-US" altLang="zh-CN">
                <a:latin typeface="宋体" charset="-122"/>
              </a:rPr>
              <a:t>®</a:t>
            </a:r>
            <a:r>
              <a:rPr lang="en-US" altLang="zh-CN"/>
              <a:t> </a:t>
            </a:r>
            <a:r>
              <a:rPr lang="zh-CN" altLang="en-US"/>
              <a:t>应用程序日志中。</a:t>
            </a:r>
          </a:p>
          <a:p>
            <a:pPr lvl="1" eaLnBrk="1" hangingPunct="1"/>
            <a:r>
              <a:rPr lang="zh-CN" altLang="en-US"/>
              <a:t>消息字符串可以包含替代变量和参量，这与 </a:t>
            </a:r>
            <a:r>
              <a:rPr lang="en-US" altLang="zh-CN"/>
              <a:t>C </a:t>
            </a:r>
            <a:r>
              <a:rPr lang="zh-CN" altLang="en-US"/>
              <a:t>语言中的 </a:t>
            </a:r>
            <a:r>
              <a:rPr lang="en-US" altLang="zh-CN"/>
              <a:t>printf </a:t>
            </a:r>
            <a:r>
              <a:rPr lang="zh-CN" altLang="en-US"/>
              <a:t>功能相似。</a:t>
            </a:r>
          </a:p>
        </p:txBody>
      </p:sp>
    </p:spTree>
  </p:cSld>
  <p:clrMapOvr>
    <a:masterClrMapping/>
  </p:clrMapOvr>
  <p:transition>
    <p:blinds/>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r>
              <a:rPr lang="zh-CN" altLang="en-US"/>
              <a:t>发送错误消息示例一</a:t>
            </a:r>
          </a:p>
        </p:txBody>
      </p:sp>
      <p:sp>
        <p:nvSpPr>
          <p:cNvPr id="217091" name="Rectangle 4"/>
          <p:cNvSpPr>
            <a:spLocks noChangeArrowheads="1"/>
          </p:cNvSpPr>
          <p:nvPr/>
        </p:nvSpPr>
        <p:spPr bwMode="auto">
          <a:xfrm>
            <a:off x="609600" y="1447800"/>
            <a:ext cx="8001000" cy="3200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DECLARE @DBID INT</a:t>
            </a:r>
          </a:p>
          <a:p>
            <a:pPr eaLnBrk="1" hangingPunct="1">
              <a:lnSpc>
                <a:spcPct val="100000"/>
              </a:lnSpc>
              <a:spcBef>
                <a:spcPct val="0"/>
              </a:spcBef>
              <a:spcAft>
                <a:spcPct val="0"/>
              </a:spcAft>
              <a:buFontTx/>
              <a:buNone/>
            </a:pPr>
            <a:r>
              <a:rPr lang="en-US" altLang="zh-CN">
                <a:ea typeface="宋体" charset="-122"/>
              </a:rPr>
              <a:t>SET @DBID = DB_ID()</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ea typeface="宋体" charset="-122"/>
              </a:rPr>
              <a:t>DECLARE @DBNAME NVARCHAR(128)</a:t>
            </a:r>
          </a:p>
          <a:p>
            <a:pPr eaLnBrk="1" hangingPunct="1">
              <a:lnSpc>
                <a:spcPct val="100000"/>
              </a:lnSpc>
              <a:spcBef>
                <a:spcPct val="0"/>
              </a:spcBef>
              <a:spcAft>
                <a:spcPct val="0"/>
              </a:spcAft>
              <a:buFontTx/>
              <a:buNone/>
            </a:pPr>
            <a:r>
              <a:rPr lang="en-US" altLang="zh-CN">
                <a:ea typeface="宋体" charset="-122"/>
              </a:rPr>
              <a:t>SET @DBNAME = DB_NAME()</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solidFill>
                  <a:srgbClr val="FF0000"/>
                </a:solidFill>
                <a:ea typeface="宋体" charset="-122"/>
              </a:rPr>
              <a:t>RAISERROR</a:t>
            </a:r>
          </a:p>
          <a:p>
            <a:pPr eaLnBrk="1" hangingPunct="1">
              <a:lnSpc>
                <a:spcPct val="100000"/>
              </a:lnSpc>
              <a:spcBef>
                <a:spcPct val="0"/>
              </a:spcBef>
              <a:spcAft>
                <a:spcPct val="0"/>
              </a:spcAft>
              <a:buFontTx/>
              <a:buNone/>
            </a:pPr>
            <a:r>
              <a:rPr lang="en-US" altLang="zh-CN">
                <a:solidFill>
                  <a:srgbClr val="FF0000"/>
                </a:solidFill>
                <a:ea typeface="宋体" charset="-122"/>
              </a:rPr>
              <a:t>   ('The current database ID is:%d, the database name is: %s.',</a:t>
            </a:r>
          </a:p>
          <a:p>
            <a:pPr eaLnBrk="1" hangingPunct="1">
              <a:lnSpc>
                <a:spcPct val="100000"/>
              </a:lnSpc>
              <a:spcBef>
                <a:spcPct val="0"/>
              </a:spcBef>
              <a:spcAft>
                <a:spcPct val="0"/>
              </a:spcAft>
              <a:buFontTx/>
              <a:buNone/>
            </a:pPr>
            <a:r>
              <a:rPr lang="en-US" altLang="zh-CN">
                <a:solidFill>
                  <a:srgbClr val="FF0000"/>
                </a:solidFill>
                <a:ea typeface="宋体" charset="-122"/>
              </a:rPr>
              <a:t>    16, 1, @DBID, @DBNAME)</a:t>
            </a:r>
            <a:endParaRPr lang="en-US" altLang="zh-CN">
              <a:ea typeface="宋体" charset="-122"/>
            </a:endParaRPr>
          </a:p>
        </p:txBody>
      </p:sp>
    </p:spTree>
  </p:cSld>
  <p:clrMapOvr>
    <a:masterClrMapping/>
  </p:clrMapOvr>
  <p:transition>
    <p:blinds dir="vert"/>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pPr eaLnBrk="1" hangingPunct="1"/>
            <a:r>
              <a:rPr lang="zh-CN" altLang="en-US"/>
              <a:t>发送错误消息示例二</a:t>
            </a:r>
          </a:p>
        </p:txBody>
      </p:sp>
      <p:sp>
        <p:nvSpPr>
          <p:cNvPr id="218115" name="Rectangle 3"/>
          <p:cNvSpPr>
            <a:spLocks noGrp="1" noChangeArrowheads="1"/>
          </p:cNvSpPr>
          <p:nvPr>
            <p:ph type="body" idx="1"/>
          </p:nvPr>
        </p:nvSpPr>
        <p:spPr>
          <a:xfrm>
            <a:off x="457200" y="1295400"/>
            <a:ext cx="8229600" cy="762000"/>
          </a:xfrm>
        </p:spPr>
        <p:txBody>
          <a:bodyPr/>
          <a:lstStyle/>
          <a:p>
            <a:pPr eaLnBrk="1" hangingPunct="1"/>
            <a:r>
              <a:rPr lang="zh-CN" altLang="en-US"/>
              <a:t>而以下示例使用由用户定义的消息完成了同样的处理：</a:t>
            </a:r>
          </a:p>
        </p:txBody>
      </p:sp>
      <p:sp>
        <p:nvSpPr>
          <p:cNvPr id="218116" name="Rectangle 4"/>
          <p:cNvSpPr>
            <a:spLocks noChangeArrowheads="1"/>
          </p:cNvSpPr>
          <p:nvPr/>
        </p:nvSpPr>
        <p:spPr bwMode="auto">
          <a:xfrm>
            <a:off x="762000" y="2286000"/>
            <a:ext cx="7924800" cy="3505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solidFill>
                  <a:srgbClr val="FF0000"/>
                </a:solidFill>
                <a:ea typeface="宋体" charset="-122"/>
              </a:rPr>
              <a:t>sp_addmessage 50005, 16,</a:t>
            </a:r>
          </a:p>
          <a:p>
            <a:pPr eaLnBrk="1" hangingPunct="1">
              <a:lnSpc>
                <a:spcPct val="100000"/>
              </a:lnSpc>
              <a:spcBef>
                <a:spcPct val="0"/>
              </a:spcBef>
              <a:spcAft>
                <a:spcPct val="0"/>
              </a:spcAft>
              <a:buFontTx/>
              <a:buNone/>
            </a:pPr>
            <a:r>
              <a:rPr lang="en-US" altLang="zh-CN">
                <a:solidFill>
                  <a:srgbClr val="FF0000"/>
                </a:solidFill>
                <a:ea typeface="宋体" charset="-122"/>
              </a:rPr>
              <a:t>    'The current database ID is:%d, the database name is: %s.'</a:t>
            </a:r>
          </a:p>
          <a:p>
            <a:pPr eaLnBrk="1" hangingPunct="1">
              <a:lnSpc>
                <a:spcPct val="100000"/>
              </a:lnSpc>
              <a:spcBef>
                <a:spcPct val="0"/>
              </a:spcBef>
              <a:spcAft>
                <a:spcPct val="0"/>
              </a:spcAft>
              <a:buFontTx/>
              <a:buNone/>
            </a:pPr>
            <a:r>
              <a:rPr lang="en-US" altLang="zh-CN">
                <a:ea typeface="宋体" charset="-122"/>
              </a:rPr>
              <a:t>GO</a:t>
            </a:r>
          </a:p>
          <a:p>
            <a:pPr eaLnBrk="1" hangingPunct="1">
              <a:lnSpc>
                <a:spcPct val="100000"/>
              </a:lnSpc>
              <a:spcBef>
                <a:spcPct val="0"/>
              </a:spcBef>
              <a:spcAft>
                <a:spcPct val="0"/>
              </a:spcAft>
              <a:buFontTx/>
              <a:buNone/>
            </a:pPr>
            <a:r>
              <a:rPr lang="en-US" altLang="zh-CN">
                <a:ea typeface="宋体" charset="-122"/>
              </a:rPr>
              <a:t>DECLARE @DBID INT</a:t>
            </a:r>
          </a:p>
          <a:p>
            <a:pPr eaLnBrk="1" hangingPunct="1">
              <a:lnSpc>
                <a:spcPct val="100000"/>
              </a:lnSpc>
              <a:spcBef>
                <a:spcPct val="0"/>
              </a:spcBef>
              <a:spcAft>
                <a:spcPct val="0"/>
              </a:spcAft>
              <a:buFontTx/>
              <a:buNone/>
            </a:pPr>
            <a:r>
              <a:rPr lang="en-US" altLang="zh-CN">
                <a:ea typeface="宋体" charset="-122"/>
              </a:rPr>
              <a:t>SET @DBID = DB_ID()</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ea typeface="宋体" charset="-122"/>
              </a:rPr>
              <a:t>DECLARE @DBNAME NVARCHAR(128)</a:t>
            </a:r>
          </a:p>
          <a:p>
            <a:pPr eaLnBrk="1" hangingPunct="1">
              <a:lnSpc>
                <a:spcPct val="100000"/>
              </a:lnSpc>
              <a:spcBef>
                <a:spcPct val="0"/>
              </a:spcBef>
              <a:spcAft>
                <a:spcPct val="0"/>
              </a:spcAft>
              <a:buFontTx/>
              <a:buNone/>
            </a:pPr>
            <a:r>
              <a:rPr lang="en-US" altLang="zh-CN">
                <a:ea typeface="宋体" charset="-122"/>
              </a:rPr>
              <a:t>SET @DBNAME = DB_NAME()</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solidFill>
                  <a:srgbClr val="FF0000"/>
                </a:solidFill>
                <a:ea typeface="宋体" charset="-122"/>
              </a:rPr>
              <a:t>RAISERROR (50005, 16, 1, @DBID, @DBNAME)</a:t>
            </a:r>
          </a:p>
          <a:p>
            <a:pPr eaLnBrk="1" hangingPunct="1">
              <a:lnSpc>
                <a:spcPct val="100000"/>
              </a:lnSpc>
              <a:spcBef>
                <a:spcPct val="0"/>
              </a:spcBef>
              <a:spcAft>
                <a:spcPct val="0"/>
              </a:spcAft>
              <a:buFontTx/>
              <a:buNone/>
            </a:pPr>
            <a:r>
              <a:rPr lang="en-US" altLang="zh-CN">
                <a:ea typeface="宋体" charset="-122"/>
              </a:rPr>
              <a:t>GO</a:t>
            </a:r>
          </a:p>
        </p:txBody>
      </p:sp>
      <p:sp>
        <p:nvSpPr>
          <p:cNvPr id="178181" name="AutoShape 5"/>
          <p:cNvSpPr>
            <a:spLocks noChangeArrowheads="1"/>
          </p:cNvSpPr>
          <p:nvPr/>
        </p:nvSpPr>
        <p:spPr bwMode="auto">
          <a:xfrm>
            <a:off x="5105400" y="914400"/>
            <a:ext cx="3810000" cy="1447800"/>
          </a:xfrm>
          <a:prstGeom prst="wedgeRectCallout">
            <a:avLst>
              <a:gd name="adj1" fmla="val -93083"/>
              <a:gd name="adj2" fmla="val 49231"/>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zh-CN" altLang="en-US" sz="1800">
                <a:ea typeface="宋体" charset="-122"/>
              </a:rPr>
              <a:t>消息</a:t>
            </a:r>
            <a:r>
              <a:rPr lang="en-US" altLang="zh-CN" sz="1800">
                <a:ea typeface="宋体" charset="-122"/>
              </a:rPr>
              <a:t>ID</a:t>
            </a:r>
          </a:p>
          <a:p>
            <a:pPr eaLnBrk="1" hangingPunct="1">
              <a:lnSpc>
                <a:spcPct val="100000"/>
              </a:lnSpc>
              <a:spcBef>
                <a:spcPct val="0"/>
              </a:spcBef>
              <a:spcAft>
                <a:spcPct val="0"/>
              </a:spcAft>
              <a:buFontTx/>
              <a:buNone/>
            </a:pPr>
            <a:r>
              <a:rPr lang="en-US" altLang="zh-CN" sz="1800">
                <a:ea typeface="宋体" charset="-122"/>
              </a:rPr>
              <a:t>50001~2147483647</a:t>
            </a:r>
            <a:r>
              <a:rPr lang="zh-CN" altLang="en-US" sz="1800">
                <a:ea typeface="宋体" charset="-122"/>
              </a:rPr>
              <a:t>之间的一个整数，增加到</a:t>
            </a:r>
            <a:r>
              <a:rPr lang="en-US" altLang="zh-CN" sz="1800">
                <a:ea typeface="宋体" charset="-122"/>
              </a:rPr>
              <a:t>sysmessages</a:t>
            </a:r>
            <a:r>
              <a:rPr lang="zh-CN" altLang="en-US" sz="1800">
                <a:ea typeface="宋体" charset="-122"/>
              </a:rPr>
              <a:t>表中。</a:t>
            </a:r>
            <a:r>
              <a:rPr lang="en-US" altLang="zh-CN" sz="1800">
                <a:ea typeface="宋体" charset="-122"/>
              </a:rPr>
              <a:t>50000</a:t>
            </a:r>
            <a:r>
              <a:rPr lang="zh-CN" altLang="en-US" sz="1800">
                <a:ea typeface="宋体" charset="-122"/>
              </a:rPr>
              <a:t>之前的是系统定义的消息</a:t>
            </a:r>
            <a:r>
              <a:rPr lang="en-US" altLang="zh-CN" sz="1800">
                <a:ea typeface="宋体" charset="-122"/>
              </a:rPr>
              <a:t>ID</a:t>
            </a:r>
            <a:r>
              <a:rPr lang="zh-CN" altLang="en-US" sz="1800">
                <a:ea typeface="宋体" charset="-122"/>
              </a:rPr>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8181"/>
                                        </p:tgtEl>
                                        <p:attrNameLst>
                                          <p:attrName>style.visibility</p:attrName>
                                        </p:attrNameLst>
                                      </p:cBhvr>
                                      <p:to>
                                        <p:strVal val="visible"/>
                                      </p:to>
                                    </p:set>
                                    <p:animEffect transition="in" filter="blinds(horizontal)">
                                      <p:cBhvr>
                                        <p:cTn id="7" dur="500"/>
                                        <p:tgtEl>
                                          <p:spTgt spid="1781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1" nodeType="clickEffect">
                                  <p:stCondLst>
                                    <p:cond delay="0"/>
                                  </p:stCondLst>
                                  <p:childTnLst>
                                    <p:animEffect transition="out" filter="box(in)">
                                      <p:cBhvr>
                                        <p:cTn id="11" dur="500"/>
                                        <p:tgtEl>
                                          <p:spTgt spid="178181"/>
                                        </p:tgtEl>
                                      </p:cBhvr>
                                    </p:animEffect>
                                    <p:set>
                                      <p:cBhvr>
                                        <p:cTn id="12" dur="1" fill="hold">
                                          <p:stCondLst>
                                            <p:cond delay="499"/>
                                          </p:stCondLst>
                                        </p:cTn>
                                        <p:tgtEl>
                                          <p:spTgt spid="1781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animBg="1"/>
      <p:bldP spid="178181" grpId="1"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pPr eaLnBrk="1" hangingPunct="1"/>
            <a:r>
              <a:rPr lang="zh-CN" altLang="en-US"/>
              <a:t>触发器</a:t>
            </a:r>
          </a:p>
        </p:txBody>
      </p:sp>
      <p:sp>
        <p:nvSpPr>
          <p:cNvPr id="89091" name="Rectangle 3"/>
          <p:cNvSpPr>
            <a:spLocks noGrp="1" noChangeArrowheads="1"/>
          </p:cNvSpPr>
          <p:nvPr>
            <p:ph type="body" idx="1"/>
          </p:nvPr>
        </p:nvSpPr>
        <p:spPr/>
        <p:txBody>
          <a:bodyPr/>
          <a:lstStyle/>
          <a:p>
            <a:pPr eaLnBrk="1" hangingPunct="1"/>
            <a:r>
              <a:rPr lang="zh-CN" altLang="en-US"/>
              <a:t>触发器是一种特殊类型的存储过程，当使用下面的一种或多种数据修改操作在指定表中对数据进行修改时，触发器会生效：</a:t>
            </a:r>
            <a:r>
              <a:rPr lang="en-US" altLang="zh-CN"/>
              <a:t>UPDATE</a:t>
            </a:r>
            <a:r>
              <a:rPr lang="zh-CN" altLang="en-US"/>
              <a:t>、</a:t>
            </a:r>
            <a:r>
              <a:rPr lang="en-US" altLang="zh-CN"/>
              <a:t>INSERT </a:t>
            </a:r>
            <a:r>
              <a:rPr lang="zh-CN" altLang="en-US"/>
              <a:t>或 </a:t>
            </a:r>
            <a:r>
              <a:rPr lang="en-US" altLang="zh-CN"/>
              <a:t>DELETE</a:t>
            </a:r>
            <a:r>
              <a:rPr lang="zh-CN" altLang="en-US"/>
              <a:t>。触发器可以查询其它表，而且可以包含复杂的 </a:t>
            </a:r>
            <a:r>
              <a:rPr lang="en-US" altLang="zh-CN"/>
              <a:t>SQL </a:t>
            </a:r>
            <a:r>
              <a:rPr lang="zh-CN" altLang="en-US"/>
              <a:t>语句。它们主要用于强制复杂的业务规则或要求。例如，可以控制是否允许基于顾客的当前帐户状态插入定单。</a:t>
            </a: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blinds(horizontal)">
                                      <p:cBhvr>
                                        <p:cTn id="7" dur="500"/>
                                        <p:tgtEl>
                                          <p:spTgt spid="890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面向文档（</a:t>
            </a:r>
            <a:r>
              <a:rPr lang="en-US" altLang="zh-CN" dirty="0"/>
              <a:t>Document-Oriented</a:t>
            </a:r>
            <a:r>
              <a:rPr lang="zh-CN" altLang="en-US" dirty="0"/>
              <a:t>）数据库</a:t>
            </a:r>
          </a:p>
        </p:txBody>
      </p:sp>
      <p:sp>
        <p:nvSpPr>
          <p:cNvPr id="3" name="内容占位符 2"/>
          <p:cNvSpPr>
            <a:spLocks noGrp="1"/>
          </p:cNvSpPr>
          <p:nvPr>
            <p:ph idx="1"/>
          </p:nvPr>
        </p:nvSpPr>
        <p:spPr/>
        <p:txBody>
          <a:bodyPr/>
          <a:lstStyle/>
          <a:p>
            <a:r>
              <a:rPr lang="zh-CN" altLang="en-US" dirty="0"/>
              <a:t>文档型数据库的灵感是来自于</a:t>
            </a:r>
            <a:r>
              <a:rPr lang="en-US" altLang="zh-CN" dirty="0"/>
              <a:t>Lotus Notes</a:t>
            </a:r>
            <a:r>
              <a:rPr lang="zh-CN" altLang="en-US" dirty="0"/>
              <a:t>办公软件，而且它同第一种键值数据库类似。该类型的数据模型是版本化的文档，半结构化的文档以特定的格式存储，比如</a:t>
            </a:r>
            <a:r>
              <a:rPr lang="en-US" altLang="zh-CN" dirty="0"/>
              <a:t>JSON</a:t>
            </a:r>
            <a:r>
              <a:rPr lang="zh-CN" altLang="en-US" dirty="0"/>
              <a:t>。文档型数据库可以看作是键值数据库的升级版，允许之间嵌套键值。而且文档型数据库比键值数据库的查询效率更高。</a:t>
            </a:r>
          </a:p>
          <a:p>
            <a:r>
              <a:rPr lang="zh-CN" altLang="en-US" dirty="0"/>
              <a:t>面向文档数据库会将数据以文档形式存储。每个文档都是自包含的数据单元，是一系列数据项的集合。每个数据项都有一个名词与对应值，值既可以是简单的数据类型，如字符串、数字和日期等；也可以是复杂的类型，如有序列表和关联对象。数据存储的最小单位是文档，同一个表中存储的文档属性可以是不同的，数据可以使用</a:t>
            </a:r>
            <a:r>
              <a:rPr lang="en-US" altLang="zh-CN" dirty="0"/>
              <a:t>XML</a:t>
            </a:r>
            <a:r>
              <a:rPr lang="zh-CN" altLang="en-US" dirty="0"/>
              <a:t>、</a:t>
            </a:r>
            <a:r>
              <a:rPr lang="en-US" altLang="zh-CN" dirty="0"/>
              <a:t>JSON</a:t>
            </a:r>
            <a:r>
              <a:rPr lang="zh-CN" altLang="en-US" dirty="0"/>
              <a:t>或</a:t>
            </a:r>
            <a:r>
              <a:rPr lang="en-US" altLang="zh-CN" dirty="0"/>
              <a:t>JSONB</a:t>
            </a:r>
            <a:r>
              <a:rPr lang="zh-CN" altLang="en-US" dirty="0"/>
              <a:t>等多种形式存储。</a:t>
            </a:r>
          </a:p>
          <a:p>
            <a:r>
              <a:rPr lang="zh-CN" altLang="en-US" dirty="0">
                <a:solidFill>
                  <a:srgbClr val="FF0000"/>
                </a:solidFill>
              </a:rPr>
              <a:t>典型产品：</a:t>
            </a:r>
            <a:r>
              <a:rPr lang="en-US" altLang="zh-CN" dirty="0" err="1">
                <a:solidFill>
                  <a:srgbClr val="FF0000"/>
                </a:solidFill>
              </a:rPr>
              <a:t>MongoDB</a:t>
            </a:r>
            <a:r>
              <a:rPr lang="zh-CN" altLang="en-US" dirty="0">
                <a:solidFill>
                  <a:srgbClr val="FF0000"/>
                </a:solidFill>
              </a:rPr>
              <a:t>、</a:t>
            </a:r>
            <a:r>
              <a:rPr lang="en-US" altLang="zh-CN" dirty="0" err="1">
                <a:solidFill>
                  <a:srgbClr val="FF0000"/>
                </a:solidFill>
              </a:rPr>
              <a:t>CouchDB</a:t>
            </a:r>
            <a:endParaRPr lang="zh-CN" altLang="en-US" dirty="0">
              <a:solidFill>
                <a:srgbClr val="FF0000"/>
              </a:solidFill>
            </a:endParaRPr>
          </a:p>
        </p:txBody>
      </p:sp>
    </p:spTree>
    <p:extLst>
      <p:ext uri="{BB962C8B-B14F-4D97-AF65-F5344CB8AC3E}">
        <p14:creationId xmlns:p14="http://schemas.microsoft.com/office/powerpoint/2010/main" val="5723830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eaLnBrk="1" hangingPunct="1"/>
            <a:r>
              <a:rPr lang="zh-CN" altLang="en-US"/>
              <a:t>使用触发器的优点</a:t>
            </a:r>
          </a:p>
        </p:txBody>
      </p:sp>
      <p:sp>
        <p:nvSpPr>
          <p:cNvPr id="220163" name="Rectangle 3"/>
          <p:cNvSpPr>
            <a:spLocks noGrp="1" noChangeArrowheads="1"/>
          </p:cNvSpPr>
          <p:nvPr>
            <p:ph type="body" idx="1"/>
          </p:nvPr>
        </p:nvSpPr>
        <p:spPr/>
        <p:txBody>
          <a:bodyPr/>
          <a:lstStyle/>
          <a:p>
            <a:pPr eaLnBrk="1" hangingPunct="1">
              <a:lnSpc>
                <a:spcPct val="90000"/>
              </a:lnSpc>
            </a:pPr>
            <a:r>
              <a:rPr lang="zh-CN" altLang="en-US"/>
              <a:t>触发器是自动的：它们在对表的数据作了任何修改（比如手工输入或者应用程序采取的操作）之后立即被激活。</a:t>
            </a:r>
          </a:p>
          <a:p>
            <a:pPr eaLnBrk="1" hangingPunct="1">
              <a:lnSpc>
                <a:spcPct val="90000"/>
              </a:lnSpc>
            </a:pPr>
            <a:r>
              <a:rPr lang="zh-CN" altLang="en-US"/>
              <a:t>触发器可以通过数据库中的相关表进行层叠更改。例如，可以在 </a:t>
            </a:r>
            <a:r>
              <a:rPr lang="en-US" altLang="zh-CN"/>
              <a:t>titles </a:t>
            </a:r>
            <a:r>
              <a:rPr lang="zh-CN" altLang="en-US"/>
              <a:t>表的 </a:t>
            </a:r>
            <a:r>
              <a:rPr lang="en-US" altLang="zh-CN"/>
              <a:t>title_id </a:t>
            </a:r>
            <a:r>
              <a:rPr lang="zh-CN" altLang="en-US"/>
              <a:t>列上写入一个删除触发器，以使其它表中的各匹配行采取删除操作。该触发器用 </a:t>
            </a:r>
            <a:r>
              <a:rPr lang="en-US" altLang="zh-CN"/>
              <a:t>title_id </a:t>
            </a:r>
            <a:r>
              <a:rPr lang="zh-CN" altLang="en-US"/>
              <a:t>列作为唯一键，在 </a:t>
            </a:r>
            <a:r>
              <a:rPr lang="en-US" altLang="zh-CN"/>
              <a:t>titleauthor</a:t>
            </a:r>
            <a:r>
              <a:rPr lang="zh-CN" altLang="en-US"/>
              <a:t>、</a:t>
            </a:r>
            <a:r>
              <a:rPr lang="en-US" altLang="zh-CN"/>
              <a:t>sales </a:t>
            </a:r>
            <a:r>
              <a:rPr lang="zh-CN" altLang="en-US"/>
              <a:t>及 </a:t>
            </a:r>
            <a:r>
              <a:rPr lang="en-US" altLang="zh-CN"/>
              <a:t>roysched </a:t>
            </a:r>
            <a:r>
              <a:rPr lang="zh-CN" altLang="en-US"/>
              <a:t>表中对各匹配行进行定位。</a:t>
            </a:r>
          </a:p>
          <a:p>
            <a:pPr eaLnBrk="1" hangingPunct="1">
              <a:lnSpc>
                <a:spcPct val="90000"/>
              </a:lnSpc>
            </a:pPr>
            <a:r>
              <a:rPr lang="zh-CN" altLang="en-US"/>
              <a:t>触发器可以强制限制，这些限制比用 </a:t>
            </a:r>
            <a:r>
              <a:rPr lang="en-US" altLang="zh-CN"/>
              <a:t>CHECK </a:t>
            </a:r>
            <a:r>
              <a:rPr lang="zh-CN" altLang="en-US"/>
              <a:t>约束所定义的更复杂。与 </a:t>
            </a:r>
            <a:r>
              <a:rPr lang="en-US" altLang="zh-CN"/>
              <a:t>CHECK </a:t>
            </a:r>
            <a:r>
              <a:rPr lang="zh-CN" altLang="en-US"/>
              <a:t>约束不同的是，触发器可以引用其它表中的列。例如，触发器可以回滚试图对价格低于 </a:t>
            </a:r>
            <a:r>
              <a:rPr lang="en-US" altLang="zh-CN"/>
              <a:t>10 </a:t>
            </a:r>
            <a:r>
              <a:rPr lang="zh-CN" altLang="en-US"/>
              <a:t>美元的书（存储在 </a:t>
            </a:r>
            <a:r>
              <a:rPr lang="en-US" altLang="zh-CN"/>
              <a:t>titles </a:t>
            </a:r>
            <a:r>
              <a:rPr lang="zh-CN" altLang="en-US"/>
              <a:t>表中）应用折扣（存储在 </a:t>
            </a:r>
            <a:r>
              <a:rPr lang="en-US" altLang="zh-CN"/>
              <a:t>discounts </a:t>
            </a:r>
            <a:r>
              <a:rPr lang="zh-CN" altLang="en-US"/>
              <a:t>表中）的更新。 </a:t>
            </a:r>
          </a:p>
        </p:txBody>
      </p:sp>
    </p:spTree>
  </p:cSld>
  <p:clrMapOvr>
    <a:masterClrMapping/>
  </p:clrMapOvr>
  <p:transition>
    <p:zoom/>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hangingPunct="1"/>
            <a:r>
              <a:rPr lang="zh-CN" altLang="en-US"/>
              <a:t>使用 </a:t>
            </a:r>
            <a:r>
              <a:rPr lang="en-US" altLang="zh-CN"/>
              <a:t>inserted </a:t>
            </a:r>
            <a:r>
              <a:rPr lang="zh-CN" altLang="en-US"/>
              <a:t>和 </a:t>
            </a:r>
            <a:r>
              <a:rPr lang="en-US" altLang="zh-CN"/>
              <a:t>deleted </a:t>
            </a:r>
            <a:r>
              <a:rPr lang="zh-CN" altLang="en-US"/>
              <a:t>表</a:t>
            </a:r>
          </a:p>
        </p:txBody>
      </p:sp>
      <p:sp>
        <p:nvSpPr>
          <p:cNvPr id="221187" name="Rectangle 3"/>
          <p:cNvSpPr>
            <a:spLocks noGrp="1" noChangeArrowheads="1"/>
          </p:cNvSpPr>
          <p:nvPr>
            <p:ph type="body" idx="1"/>
          </p:nvPr>
        </p:nvSpPr>
        <p:spPr/>
        <p:txBody>
          <a:bodyPr/>
          <a:lstStyle/>
          <a:p>
            <a:pPr eaLnBrk="1" hangingPunct="1"/>
            <a:r>
              <a:rPr lang="en-US" altLang="zh-CN"/>
              <a:t>Deleted </a:t>
            </a:r>
            <a:r>
              <a:rPr lang="zh-CN" altLang="en-US"/>
              <a:t>表用于存储 </a:t>
            </a:r>
            <a:r>
              <a:rPr lang="en-US" altLang="zh-CN"/>
              <a:t>DELETE </a:t>
            </a:r>
            <a:r>
              <a:rPr lang="zh-CN" altLang="en-US"/>
              <a:t>和 </a:t>
            </a:r>
            <a:r>
              <a:rPr lang="en-US" altLang="zh-CN"/>
              <a:t>UPDATE </a:t>
            </a:r>
            <a:r>
              <a:rPr lang="zh-CN" altLang="en-US"/>
              <a:t>语句所影响的行的复本。在执行 </a:t>
            </a:r>
            <a:r>
              <a:rPr lang="en-US" altLang="zh-CN"/>
              <a:t>DELETE </a:t>
            </a:r>
            <a:r>
              <a:rPr lang="zh-CN" altLang="en-US"/>
              <a:t>或 </a:t>
            </a:r>
            <a:r>
              <a:rPr lang="en-US" altLang="zh-CN"/>
              <a:t>UPDATE </a:t>
            </a:r>
            <a:r>
              <a:rPr lang="zh-CN" altLang="en-US"/>
              <a:t>语句时，行从触发器表中删除，并传输到 </a:t>
            </a:r>
            <a:r>
              <a:rPr lang="en-US" altLang="zh-CN"/>
              <a:t>deleted </a:t>
            </a:r>
            <a:r>
              <a:rPr lang="zh-CN" altLang="en-US"/>
              <a:t>表中。</a:t>
            </a:r>
            <a:r>
              <a:rPr lang="en-US" altLang="zh-CN"/>
              <a:t>Deleted </a:t>
            </a:r>
            <a:r>
              <a:rPr lang="zh-CN" altLang="en-US"/>
              <a:t>表和触发器表通常没有相同的行。</a:t>
            </a:r>
          </a:p>
          <a:p>
            <a:pPr eaLnBrk="1" hangingPunct="1"/>
            <a:endParaRPr lang="zh-CN" altLang="en-US"/>
          </a:p>
          <a:p>
            <a:pPr eaLnBrk="1" hangingPunct="1"/>
            <a:r>
              <a:rPr lang="en-US" altLang="zh-CN"/>
              <a:t>Inserted </a:t>
            </a:r>
            <a:r>
              <a:rPr lang="zh-CN" altLang="en-US"/>
              <a:t>表用于存储 </a:t>
            </a:r>
            <a:r>
              <a:rPr lang="en-US" altLang="zh-CN"/>
              <a:t>INSERT </a:t>
            </a:r>
            <a:r>
              <a:rPr lang="zh-CN" altLang="en-US"/>
              <a:t>和 </a:t>
            </a:r>
            <a:r>
              <a:rPr lang="en-US" altLang="zh-CN"/>
              <a:t>UPDATE </a:t>
            </a:r>
            <a:r>
              <a:rPr lang="zh-CN" altLang="en-US"/>
              <a:t>语句所影响的行的副本。在一个插入或更新事务处理中，新建行被同时添加到 </a:t>
            </a:r>
            <a:r>
              <a:rPr lang="en-US" altLang="zh-CN"/>
              <a:t>inserted </a:t>
            </a:r>
            <a:r>
              <a:rPr lang="zh-CN" altLang="en-US"/>
              <a:t>表和触发器表中。</a:t>
            </a:r>
            <a:r>
              <a:rPr lang="en-US" altLang="zh-CN"/>
              <a:t>Inserted </a:t>
            </a:r>
            <a:r>
              <a:rPr lang="zh-CN" altLang="en-US"/>
              <a:t>表中的行是触发器表中新行的副本。</a:t>
            </a:r>
          </a:p>
          <a:p>
            <a:pPr eaLnBrk="1" hangingPunct="1"/>
            <a:endParaRPr lang="en-US" altLang="zh-CN"/>
          </a:p>
        </p:txBody>
      </p:sp>
    </p:spTree>
  </p:cSld>
  <p:clrMapOvr>
    <a:masterClrMapping/>
  </p:clrMapOvr>
  <p:transition>
    <p:checke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pPr eaLnBrk="1" hangingPunct="1"/>
            <a:r>
              <a:rPr lang="zh-CN" altLang="en-US" sz="2400"/>
              <a:t>在触发器中使用插入的表以强制实施业务规则的示例</a:t>
            </a:r>
          </a:p>
        </p:txBody>
      </p:sp>
      <p:sp>
        <p:nvSpPr>
          <p:cNvPr id="222211" name="Rectangle 3"/>
          <p:cNvSpPr>
            <a:spLocks noGrp="1" noChangeArrowheads="1"/>
          </p:cNvSpPr>
          <p:nvPr>
            <p:ph type="body" idx="1"/>
          </p:nvPr>
        </p:nvSpPr>
        <p:spPr/>
        <p:txBody>
          <a:bodyPr/>
          <a:lstStyle/>
          <a:p>
            <a:pPr eaLnBrk="1" hangingPunct="1"/>
            <a:r>
              <a:rPr lang="zh-CN" altLang="en-US"/>
              <a:t>以下示例将创建一个 </a:t>
            </a:r>
            <a:r>
              <a:rPr lang="en-US" altLang="zh-CN"/>
              <a:t>DML </a:t>
            </a:r>
            <a:r>
              <a:rPr lang="zh-CN" altLang="en-US"/>
              <a:t>触发器。如果有人试图将一个新采购订单插入到 </a:t>
            </a:r>
            <a:r>
              <a:rPr lang="en-US" altLang="zh-CN"/>
              <a:t>PurchaseOrderHeader </a:t>
            </a:r>
            <a:r>
              <a:rPr lang="zh-CN" altLang="en-US"/>
              <a:t>表中，此触发器将进行检查以确保供应商具有良好的信用等级。若要获取与刚插入的采购订单对应的供应商信用等级，必须引用 </a:t>
            </a:r>
            <a:r>
              <a:rPr lang="en-US" altLang="zh-CN"/>
              <a:t>Vendor </a:t>
            </a:r>
            <a:r>
              <a:rPr lang="zh-CN" altLang="en-US"/>
              <a:t>表并将其与 </a:t>
            </a:r>
            <a:r>
              <a:rPr lang="en-US" altLang="zh-CN"/>
              <a:t>inserted </a:t>
            </a:r>
            <a:r>
              <a:rPr lang="zh-CN" altLang="en-US"/>
              <a:t>表联接。如果信用等级太低，则显示信息，并且不执行该插入操作。</a:t>
            </a:r>
          </a:p>
          <a:p>
            <a:pPr eaLnBrk="1" hangingPunct="1"/>
            <a:endParaRPr lang="zh-CN" altLang="en-US"/>
          </a:p>
          <a:p>
            <a:pPr eaLnBrk="1" hangingPunct="1"/>
            <a:endParaRPr lang="en-US" altLang="zh-CN"/>
          </a:p>
        </p:txBody>
      </p:sp>
    </p:spTree>
  </p:cSld>
  <p:clrMapOvr>
    <a:masterClrMapping/>
  </p:clrMapOvr>
  <p:transition>
    <p:blinds/>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pPr eaLnBrk="1" hangingPunct="1"/>
            <a:endParaRPr lang="zh-CN" altLang="zh-CN"/>
          </a:p>
        </p:txBody>
      </p:sp>
      <p:sp>
        <p:nvSpPr>
          <p:cNvPr id="223235" name="Rectangle 3"/>
          <p:cNvSpPr>
            <a:spLocks noGrp="1" noChangeArrowheads="1"/>
          </p:cNvSpPr>
          <p:nvPr>
            <p:ph type="body" idx="1"/>
          </p:nvPr>
        </p:nvSpPr>
        <p:spPr/>
        <p:txBody>
          <a:bodyPr/>
          <a:lstStyle/>
          <a:p>
            <a:pPr eaLnBrk="1" hangingPunct="1"/>
            <a:endParaRPr lang="zh-CN" altLang="zh-CN"/>
          </a:p>
        </p:txBody>
      </p:sp>
      <p:sp>
        <p:nvSpPr>
          <p:cNvPr id="223236" name="Rectangle 4"/>
          <p:cNvSpPr>
            <a:spLocks noChangeArrowheads="1"/>
          </p:cNvSpPr>
          <p:nvPr/>
        </p:nvSpPr>
        <p:spPr bwMode="auto">
          <a:xfrm>
            <a:off x="457200" y="228600"/>
            <a:ext cx="8229600" cy="63246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如果触发器存在则删除它</a:t>
            </a:r>
          </a:p>
          <a:p>
            <a:pPr eaLnBrk="1" hangingPunct="1">
              <a:lnSpc>
                <a:spcPct val="100000"/>
              </a:lnSpc>
              <a:spcBef>
                <a:spcPct val="0"/>
              </a:spcBef>
              <a:spcAft>
                <a:spcPct val="0"/>
              </a:spcAft>
              <a:buFontTx/>
              <a:buNone/>
            </a:pPr>
            <a:r>
              <a:rPr lang="en-US" altLang="zh-CN" sz="1800">
                <a:ea typeface="宋体" charset="-122"/>
              </a:rPr>
              <a:t>IF OBJECT_ID ('Purchasing.LowCredit','TR') IS NOT NULL</a:t>
            </a:r>
          </a:p>
          <a:p>
            <a:pPr eaLnBrk="1" hangingPunct="1">
              <a:lnSpc>
                <a:spcPct val="100000"/>
              </a:lnSpc>
              <a:spcBef>
                <a:spcPct val="0"/>
              </a:spcBef>
              <a:spcAft>
                <a:spcPct val="0"/>
              </a:spcAft>
              <a:buFontTx/>
              <a:buNone/>
            </a:pPr>
            <a:r>
              <a:rPr lang="en-US" altLang="zh-CN" sz="1800">
                <a:ea typeface="宋体" charset="-122"/>
              </a:rPr>
              <a:t>   DROP TRIGGER Purchasing.LowCredit</a:t>
            </a:r>
          </a:p>
          <a:p>
            <a:pPr eaLnBrk="1" hangingPunct="1">
              <a:lnSpc>
                <a:spcPct val="100000"/>
              </a:lnSpc>
              <a:spcBef>
                <a:spcPct val="0"/>
              </a:spcBef>
              <a:spcAft>
                <a:spcPct val="0"/>
              </a:spcAft>
              <a:buFontTx/>
              <a:buNone/>
            </a:pPr>
            <a:r>
              <a:rPr lang="en-US" altLang="zh-CN" sz="1800">
                <a:ea typeface="宋体" charset="-122"/>
              </a:rPr>
              <a:t>GO</a:t>
            </a:r>
          </a:p>
          <a:p>
            <a:pPr eaLnBrk="1" hangingPunct="1">
              <a:lnSpc>
                <a:spcPct val="100000"/>
              </a:lnSpc>
              <a:spcBef>
                <a:spcPct val="0"/>
              </a:spcBef>
              <a:spcAft>
                <a:spcPct val="0"/>
              </a:spcAft>
              <a:buFontTx/>
              <a:buNone/>
            </a:pPr>
            <a:endParaRPr lang="en-US" altLang="zh-CN" sz="1800">
              <a:ea typeface="宋体" charset="-122"/>
            </a:endParaRP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在表</a:t>
            </a:r>
            <a:r>
              <a:rPr lang="en-US" altLang="zh-CN" sz="1800">
                <a:ea typeface="宋体" charset="-122"/>
              </a:rPr>
              <a:t>Purchasing.PurchaseOrderHeader</a:t>
            </a:r>
            <a:r>
              <a:rPr lang="zh-CN" altLang="en-US" sz="1800">
                <a:ea typeface="宋体" charset="-122"/>
              </a:rPr>
              <a:t>的</a:t>
            </a:r>
            <a:r>
              <a:rPr lang="en-US" altLang="zh-CN" sz="1800">
                <a:ea typeface="宋体" charset="-122"/>
              </a:rPr>
              <a:t>insert</a:t>
            </a:r>
            <a:r>
              <a:rPr lang="zh-CN" altLang="en-US" sz="1800">
                <a:ea typeface="宋体" charset="-122"/>
              </a:rPr>
              <a:t>操作</a:t>
            </a: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上创建触发器</a:t>
            </a:r>
            <a:r>
              <a:rPr lang="en-US" altLang="zh-CN" sz="1800">
                <a:ea typeface="宋体" charset="-122"/>
              </a:rPr>
              <a:t>LowCredit</a:t>
            </a:r>
          </a:p>
          <a:p>
            <a:pPr eaLnBrk="1" hangingPunct="1">
              <a:lnSpc>
                <a:spcPct val="100000"/>
              </a:lnSpc>
              <a:spcBef>
                <a:spcPct val="0"/>
              </a:spcBef>
              <a:spcAft>
                <a:spcPct val="0"/>
              </a:spcAft>
              <a:buFontTx/>
              <a:buNone/>
            </a:pPr>
            <a:r>
              <a:rPr lang="en-US" altLang="zh-CN" sz="1800">
                <a:ea typeface="宋体" charset="-122"/>
              </a:rPr>
              <a:t>CREATE TRIGGER LowCredit ON Purchasing.PurchaseOrderHeader</a:t>
            </a:r>
          </a:p>
          <a:p>
            <a:pPr eaLnBrk="1" hangingPunct="1">
              <a:lnSpc>
                <a:spcPct val="100000"/>
              </a:lnSpc>
              <a:spcBef>
                <a:spcPct val="0"/>
              </a:spcBef>
              <a:spcAft>
                <a:spcPct val="0"/>
              </a:spcAft>
              <a:buFontTx/>
              <a:buNone/>
            </a:pPr>
            <a:r>
              <a:rPr lang="en-US" altLang="zh-CN" sz="1800">
                <a:ea typeface="宋体" charset="-122"/>
              </a:rPr>
              <a:t>AFTER INSERT</a:t>
            </a:r>
          </a:p>
          <a:p>
            <a:pPr eaLnBrk="1" hangingPunct="1">
              <a:lnSpc>
                <a:spcPct val="100000"/>
              </a:lnSpc>
              <a:spcBef>
                <a:spcPct val="0"/>
              </a:spcBef>
              <a:spcAft>
                <a:spcPct val="0"/>
              </a:spcAft>
              <a:buFontTx/>
              <a:buNone/>
            </a:pPr>
            <a:r>
              <a:rPr lang="en-US" altLang="zh-CN" sz="1800">
                <a:ea typeface="宋体" charset="-122"/>
              </a:rPr>
              <a:t>AS</a:t>
            </a:r>
          </a:p>
          <a:p>
            <a:pPr eaLnBrk="1" hangingPunct="1">
              <a:lnSpc>
                <a:spcPct val="100000"/>
              </a:lnSpc>
              <a:spcBef>
                <a:spcPct val="0"/>
              </a:spcBef>
              <a:spcAft>
                <a:spcPct val="0"/>
              </a:spcAft>
              <a:buFontTx/>
              <a:buNone/>
            </a:pPr>
            <a:r>
              <a:rPr lang="en-US" altLang="zh-CN" sz="1800">
                <a:ea typeface="宋体" charset="-122"/>
              </a:rPr>
              <a:t>DECLARE @creditrating tinyint,</a:t>
            </a:r>
          </a:p>
          <a:p>
            <a:pPr eaLnBrk="1" hangingPunct="1">
              <a:lnSpc>
                <a:spcPct val="100000"/>
              </a:lnSpc>
              <a:spcBef>
                <a:spcPct val="0"/>
              </a:spcBef>
              <a:spcAft>
                <a:spcPct val="0"/>
              </a:spcAft>
              <a:buFontTx/>
              <a:buNone/>
            </a:pPr>
            <a:r>
              <a:rPr lang="en-US" altLang="zh-CN" sz="1800">
                <a:ea typeface="宋体" charset="-122"/>
              </a:rPr>
              <a:t>   @vendorid int</a:t>
            </a:r>
          </a:p>
          <a:p>
            <a:pPr eaLnBrk="1" hangingPunct="1">
              <a:lnSpc>
                <a:spcPct val="100000"/>
              </a:lnSpc>
              <a:spcBef>
                <a:spcPct val="0"/>
              </a:spcBef>
              <a:spcAft>
                <a:spcPct val="0"/>
              </a:spcAft>
              <a:buFontTx/>
              <a:buNone/>
            </a:pPr>
            <a:r>
              <a:rPr lang="en-US" altLang="zh-CN" sz="1800">
                <a:ea typeface="宋体" charset="-122"/>
              </a:rPr>
              <a:t>SELECT @creditrating = v.CreditRating, @vendorid = p.VendorID</a:t>
            </a:r>
          </a:p>
          <a:p>
            <a:pPr eaLnBrk="1" hangingPunct="1">
              <a:lnSpc>
                <a:spcPct val="100000"/>
              </a:lnSpc>
              <a:spcBef>
                <a:spcPct val="0"/>
              </a:spcBef>
              <a:spcAft>
                <a:spcPct val="0"/>
              </a:spcAft>
              <a:buFontTx/>
              <a:buNone/>
            </a:pPr>
            <a:r>
              <a:rPr lang="en-US" altLang="zh-CN" sz="1800">
                <a:ea typeface="宋体" charset="-122"/>
              </a:rPr>
              <a:t>FROM Purchasing.PurchaseOrderHeader p INNER JOIN inserted i </a:t>
            </a:r>
          </a:p>
          <a:p>
            <a:pPr eaLnBrk="1" hangingPunct="1">
              <a:lnSpc>
                <a:spcPct val="100000"/>
              </a:lnSpc>
              <a:spcBef>
                <a:spcPct val="0"/>
              </a:spcBef>
              <a:spcAft>
                <a:spcPct val="0"/>
              </a:spcAft>
              <a:buFontTx/>
              <a:buNone/>
            </a:pPr>
            <a:r>
              <a:rPr lang="en-US" altLang="zh-CN" sz="1800">
                <a:ea typeface="宋体" charset="-122"/>
              </a:rPr>
              <a:t>           ON p.PurchaseOrderID =   </a:t>
            </a:r>
            <a:r>
              <a:rPr lang="en-US" altLang="zh-CN" sz="1800">
                <a:solidFill>
                  <a:srgbClr val="FF0000"/>
                </a:solidFill>
                <a:ea typeface="宋体" charset="-122"/>
              </a:rPr>
              <a:t>i.PurchaseOrderID</a:t>
            </a:r>
            <a:r>
              <a:rPr lang="en-US" altLang="zh-CN" sz="1800">
                <a:ea typeface="宋体" charset="-122"/>
              </a:rPr>
              <a:t> </a:t>
            </a:r>
          </a:p>
          <a:p>
            <a:pPr eaLnBrk="1" hangingPunct="1">
              <a:lnSpc>
                <a:spcPct val="100000"/>
              </a:lnSpc>
              <a:spcBef>
                <a:spcPct val="0"/>
              </a:spcBef>
              <a:spcAft>
                <a:spcPct val="0"/>
              </a:spcAft>
              <a:buFontTx/>
              <a:buNone/>
            </a:pPr>
            <a:r>
              <a:rPr lang="en-US" altLang="zh-CN" sz="1800">
                <a:ea typeface="宋体" charset="-122"/>
              </a:rPr>
              <a:t>       JOIN Purchasing.Vendor v on v.VendorID =</a:t>
            </a:r>
            <a:r>
              <a:rPr lang="en-US" altLang="zh-CN" sz="1800">
                <a:solidFill>
                  <a:srgbClr val="FF0000"/>
                </a:solidFill>
                <a:ea typeface="宋体" charset="-122"/>
              </a:rPr>
              <a:t> i.VendorID</a:t>
            </a:r>
          </a:p>
          <a:p>
            <a:pPr eaLnBrk="1" hangingPunct="1">
              <a:lnSpc>
                <a:spcPct val="100000"/>
              </a:lnSpc>
              <a:spcBef>
                <a:spcPct val="0"/>
              </a:spcBef>
              <a:spcAft>
                <a:spcPct val="0"/>
              </a:spcAft>
              <a:buFontTx/>
              <a:buNone/>
            </a:pPr>
            <a:r>
              <a:rPr lang="en-US" altLang="zh-CN" sz="1800">
                <a:ea typeface="宋体" charset="-122"/>
              </a:rPr>
              <a:t>IF @creditrating = 5</a:t>
            </a:r>
          </a:p>
          <a:p>
            <a:pPr eaLnBrk="1" hangingPunct="1">
              <a:lnSpc>
                <a:spcPct val="100000"/>
              </a:lnSpc>
              <a:spcBef>
                <a:spcPct val="0"/>
              </a:spcBef>
              <a:spcAft>
                <a:spcPct val="0"/>
              </a:spcAft>
              <a:buFontTx/>
              <a:buNone/>
            </a:pPr>
            <a:r>
              <a:rPr lang="en-US" altLang="zh-CN" sz="1800">
                <a:ea typeface="宋体" charset="-122"/>
              </a:rPr>
              <a:t>BEGIN</a:t>
            </a:r>
          </a:p>
          <a:p>
            <a:pPr eaLnBrk="1" hangingPunct="1">
              <a:lnSpc>
                <a:spcPct val="100000"/>
              </a:lnSpc>
              <a:spcBef>
                <a:spcPct val="0"/>
              </a:spcBef>
              <a:spcAft>
                <a:spcPct val="0"/>
              </a:spcAft>
              <a:buFontTx/>
              <a:buNone/>
            </a:pPr>
            <a:r>
              <a:rPr lang="en-US" altLang="zh-CN" sz="1800">
                <a:ea typeface="宋体" charset="-122"/>
              </a:rPr>
              <a:t>   RAISERROR ('This vendor''s credit rating is too low to accept new</a:t>
            </a:r>
          </a:p>
          <a:p>
            <a:pPr eaLnBrk="1" hangingPunct="1">
              <a:lnSpc>
                <a:spcPct val="100000"/>
              </a:lnSpc>
              <a:spcBef>
                <a:spcPct val="0"/>
              </a:spcBef>
              <a:spcAft>
                <a:spcPct val="0"/>
              </a:spcAft>
              <a:buFontTx/>
              <a:buNone/>
            </a:pPr>
            <a:r>
              <a:rPr lang="en-US" altLang="zh-CN" sz="1800">
                <a:ea typeface="宋体" charset="-122"/>
              </a:rPr>
              <a:t>      purchase orders.', 16, 1)</a:t>
            </a:r>
          </a:p>
          <a:p>
            <a:pPr eaLnBrk="1" hangingPunct="1">
              <a:lnSpc>
                <a:spcPct val="100000"/>
              </a:lnSpc>
              <a:spcBef>
                <a:spcPct val="0"/>
              </a:spcBef>
              <a:spcAft>
                <a:spcPct val="0"/>
              </a:spcAft>
              <a:buFontTx/>
              <a:buNone/>
            </a:pPr>
            <a:r>
              <a:rPr lang="en-US" altLang="zh-CN" sz="1800">
                <a:ea typeface="宋体" charset="-122"/>
              </a:rPr>
              <a:t>ROLLBACK TRANSACTION</a:t>
            </a:r>
          </a:p>
          <a:p>
            <a:pPr eaLnBrk="1" hangingPunct="1">
              <a:lnSpc>
                <a:spcPct val="100000"/>
              </a:lnSpc>
              <a:spcBef>
                <a:spcPct val="0"/>
              </a:spcBef>
              <a:spcAft>
                <a:spcPct val="0"/>
              </a:spcAft>
              <a:buFontTx/>
              <a:buNone/>
            </a:pPr>
            <a:r>
              <a:rPr lang="en-US" altLang="zh-CN" sz="1800">
                <a:ea typeface="宋体" charset="-122"/>
              </a:rPr>
              <a:t>END</a:t>
            </a:r>
          </a:p>
        </p:txBody>
      </p:sp>
    </p:spTree>
  </p:cSld>
  <p:clrMapOvr>
    <a:masterClrMapping/>
  </p:clrMapOvr>
  <p:transition>
    <p:blinds dir="vert"/>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r>
              <a:rPr lang="zh-CN" altLang="en-US"/>
              <a:t>触发器示例</a:t>
            </a:r>
            <a:r>
              <a:rPr lang="en-US" altLang="zh-CN"/>
              <a:t>—</a:t>
            </a:r>
            <a:r>
              <a:rPr lang="zh-CN" altLang="en-US"/>
              <a:t>存储单行插入的运行总计</a:t>
            </a:r>
            <a:r>
              <a:rPr lang="en-US" altLang="zh-CN"/>
              <a:t>(2000</a:t>
            </a:r>
            <a:r>
              <a:rPr lang="zh-CN" altLang="en-US"/>
              <a:t>版本</a:t>
            </a:r>
            <a:r>
              <a:rPr lang="en-US" altLang="zh-CN"/>
              <a:t>)</a:t>
            </a:r>
          </a:p>
        </p:txBody>
      </p:sp>
      <p:sp>
        <p:nvSpPr>
          <p:cNvPr id="224259" name="Rectangle 4"/>
          <p:cNvSpPr>
            <a:spLocks noChangeArrowheads="1"/>
          </p:cNvSpPr>
          <p:nvPr/>
        </p:nvSpPr>
        <p:spPr bwMode="auto">
          <a:xfrm>
            <a:off x="457200" y="1219200"/>
            <a:ext cx="8153400" cy="3276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 </a:t>
            </a:r>
            <a:r>
              <a:rPr lang="zh-CN" altLang="en-US">
                <a:ea typeface="宋体" charset="-122"/>
              </a:rPr>
              <a:t>检验单行插入有效性的触发器</a:t>
            </a:r>
            <a:r>
              <a:rPr lang="en-US" altLang="zh-CN">
                <a:ea typeface="宋体" charset="-122"/>
              </a:rPr>
              <a:t>.</a:t>
            </a:r>
          </a:p>
          <a:p>
            <a:pPr eaLnBrk="1" hangingPunct="1">
              <a:lnSpc>
                <a:spcPct val="100000"/>
              </a:lnSpc>
              <a:spcBef>
                <a:spcPct val="0"/>
              </a:spcBef>
              <a:spcAft>
                <a:spcPct val="0"/>
              </a:spcAft>
              <a:buFontTx/>
              <a:buNone/>
            </a:pPr>
            <a:r>
              <a:rPr lang="en-US" altLang="zh-CN">
                <a:ea typeface="宋体" charset="-122"/>
              </a:rPr>
              <a:t>CREATE TRIGGER intrig</a:t>
            </a:r>
          </a:p>
          <a:p>
            <a:pPr eaLnBrk="1" hangingPunct="1">
              <a:lnSpc>
                <a:spcPct val="100000"/>
              </a:lnSpc>
              <a:spcBef>
                <a:spcPct val="0"/>
              </a:spcBef>
              <a:spcAft>
                <a:spcPct val="0"/>
              </a:spcAft>
              <a:buFontTx/>
              <a:buNone/>
            </a:pPr>
            <a:r>
              <a:rPr lang="en-US" altLang="zh-CN">
                <a:ea typeface="宋体" charset="-122"/>
              </a:rPr>
              <a:t>ON sales</a:t>
            </a:r>
          </a:p>
          <a:p>
            <a:pPr eaLnBrk="1" hangingPunct="1">
              <a:lnSpc>
                <a:spcPct val="100000"/>
              </a:lnSpc>
              <a:spcBef>
                <a:spcPct val="0"/>
              </a:spcBef>
              <a:spcAft>
                <a:spcPct val="0"/>
              </a:spcAft>
              <a:buFontTx/>
              <a:buNone/>
            </a:pPr>
            <a:r>
              <a:rPr lang="en-US" altLang="zh-CN">
                <a:ea typeface="宋体" charset="-122"/>
              </a:rPr>
              <a:t>AFTER INSERT AS</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r>
              <a:rPr lang="en-US" altLang="zh-CN">
                <a:ea typeface="宋体" charset="-122"/>
              </a:rPr>
              <a:t>   UPDATE titles</a:t>
            </a:r>
          </a:p>
          <a:p>
            <a:pPr eaLnBrk="1" hangingPunct="1">
              <a:lnSpc>
                <a:spcPct val="100000"/>
              </a:lnSpc>
              <a:spcBef>
                <a:spcPct val="0"/>
              </a:spcBef>
              <a:spcAft>
                <a:spcPct val="0"/>
              </a:spcAft>
              <a:buFontTx/>
              <a:buNone/>
            </a:pPr>
            <a:r>
              <a:rPr lang="en-US" altLang="zh-CN">
                <a:ea typeface="宋体" charset="-122"/>
              </a:rPr>
              <a:t>   SET ytd_sales = ytd_sales + qty</a:t>
            </a:r>
          </a:p>
          <a:p>
            <a:pPr eaLnBrk="1" hangingPunct="1">
              <a:lnSpc>
                <a:spcPct val="100000"/>
              </a:lnSpc>
              <a:spcBef>
                <a:spcPct val="0"/>
              </a:spcBef>
              <a:spcAft>
                <a:spcPct val="0"/>
              </a:spcAft>
              <a:buFontTx/>
              <a:buNone/>
            </a:pPr>
            <a:r>
              <a:rPr lang="en-US" altLang="zh-CN">
                <a:ea typeface="宋体" charset="-122"/>
              </a:rPr>
              <a:t>   FROM inserted</a:t>
            </a:r>
          </a:p>
          <a:p>
            <a:pPr eaLnBrk="1" hangingPunct="1">
              <a:lnSpc>
                <a:spcPct val="100000"/>
              </a:lnSpc>
              <a:spcBef>
                <a:spcPct val="0"/>
              </a:spcBef>
              <a:spcAft>
                <a:spcPct val="0"/>
              </a:spcAft>
              <a:buFontTx/>
              <a:buNone/>
            </a:pPr>
            <a:r>
              <a:rPr lang="en-US" altLang="zh-CN">
                <a:ea typeface="宋体" charset="-122"/>
              </a:rPr>
              <a:t>   WHERE titles.title_id = inserted.title_id</a:t>
            </a:r>
          </a:p>
        </p:txBody>
      </p:sp>
      <p:sp>
        <p:nvSpPr>
          <p:cNvPr id="224260" name="Rectangle 5"/>
          <p:cNvSpPr>
            <a:spLocks noChangeArrowheads="1"/>
          </p:cNvSpPr>
          <p:nvPr/>
        </p:nvSpPr>
        <p:spPr bwMode="auto">
          <a:xfrm>
            <a:off x="457200" y="4724400"/>
            <a:ext cx="8153400" cy="19050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zh-CN" altLang="en-US">
                <a:ea typeface="宋体" charset="-122"/>
              </a:rPr>
              <a:t>触发器在一行数据装载入 </a:t>
            </a:r>
            <a:r>
              <a:rPr lang="en-US" altLang="zh-CN">
                <a:ea typeface="宋体" charset="-122"/>
              </a:rPr>
              <a:t>sales </a:t>
            </a:r>
            <a:r>
              <a:rPr lang="zh-CN" altLang="en-US">
                <a:ea typeface="宋体" charset="-122"/>
              </a:rPr>
              <a:t>表中时能很好地进行单行插入。</a:t>
            </a:r>
            <a:r>
              <a:rPr lang="en-US" altLang="zh-CN">
                <a:ea typeface="宋体" charset="-122"/>
              </a:rPr>
              <a:t>INSERT </a:t>
            </a:r>
            <a:r>
              <a:rPr lang="zh-CN" altLang="en-US">
                <a:ea typeface="宋体" charset="-122"/>
              </a:rPr>
              <a:t>语句激发触发器，新行在触发器执行期间装载在 </a:t>
            </a:r>
            <a:r>
              <a:rPr lang="en-US" altLang="zh-CN">
                <a:ea typeface="宋体" charset="-122"/>
              </a:rPr>
              <a:t>inserted </a:t>
            </a:r>
            <a:r>
              <a:rPr lang="zh-CN" altLang="en-US">
                <a:ea typeface="宋体" charset="-122"/>
              </a:rPr>
              <a:t>表中。</a:t>
            </a:r>
            <a:r>
              <a:rPr lang="en-US" altLang="zh-CN">
                <a:ea typeface="宋体" charset="-122"/>
              </a:rPr>
              <a:t>UPDATE </a:t>
            </a:r>
            <a:r>
              <a:rPr lang="zh-CN" altLang="en-US">
                <a:ea typeface="宋体" charset="-122"/>
              </a:rPr>
              <a:t>语句读取该行的 </a:t>
            </a:r>
            <a:r>
              <a:rPr lang="en-US" altLang="zh-CN">
                <a:ea typeface="宋体" charset="-122"/>
              </a:rPr>
              <a:t>qty </a:t>
            </a:r>
            <a:r>
              <a:rPr lang="zh-CN" altLang="en-US">
                <a:ea typeface="宋体" charset="-122"/>
              </a:rPr>
              <a:t>列值，并将其添加到 </a:t>
            </a:r>
            <a:r>
              <a:rPr lang="en-US" altLang="zh-CN">
                <a:ea typeface="宋体" charset="-122"/>
              </a:rPr>
              <a:t>titles </a:t>
            </a:r>
            <a:r>
              <a:rPr lang="zh-CN" altLang="en-US">
                <a:ea typeface="宋体" charset="-122"/>
              </a:rPr>
              <a:t>表的 </a:t>
            </a:r>
            <a:r>
              <a:rPr lang="en-US" altLang="zh-CN">
                <a:ea typeface="宋体" charset="-122"/>
              </a:rPr>
              <a:t>ytd_sales </a:t>
            </a:r>
            <a:r>
              <a:rPr lang="zh-CN" altLang="en-US">
                <a:ea typeface="宋体" charset="-122"/>
              </a:rPr>
              <a:t>列中已有的值上。</a:t>
            </a:r>
            <a:r>
              <a:rPr lang="en-US" altLang="zh-CN">
                <a:ea typeface="宋体" charset="-122"/>
              </a:rPr>
              <a:t>WHERE </a:t>
            </a:r>
            <a:r>
              <a:rPr lang="zh-CN" altLang="en-US">
                <a:ea typeface="宋体" charset="-122"/>
              </a:rPr>
              <a:t>子句则确保已在 </a:t>
            </a:r>
            <a:r>
              <a:rPr lang="en-US" altLang="zh-CN">
                <a:ea typeface="宋体" charset="-122"/>
              </a:rPr>
              <a:t>sales </a:t>
            </a:r>
            <a:r>
              <a:rPr lang="zh-CN" altLang="en-US">
                <a:ea typeface="宋体" charset="-122"/>
              </a:rPr>
              <a:t>表中更新的行与 </a:t>
            </a:r>
            <a:r>
              <a:rPr lang="en-US" altLang="zh-CN">
                <a:ea typeface="宋体" charset="-122"/>
              </a:rPr>
              <a:t>inserted </a:t>
            </a:r>
            <a:r>
              <a:rPr lang="zh-CN" altLang="en-US">
                <a:ea typeface="宋体" charset="-122"/>
              </a:rPr>
              <a:t>表中行的 </a:t>
            </a:r>
            <a:r>
              <a:rPr lang="en-US" altLang="zh-CN">
                <a:ea typeface="宋体" charset="-122"/>
              </a:rPr>
              <a:t>title_id </a:t>
            </a:r>
            <a:r>
              <a:rPr lang="zh-CN" altLang="en-US">
                <a:ea typeface="宋体" charset="-122"/>
              </a:rPr>
              <a:t>相匹配。</a:t>
            </a:r>
          </a:p>
          <a:p>
            <a:pPr eaLnBrk="1" hangingPunct="1">
              <a:lnSpc>
                <a:spcPct val="100000"/>
              </a:lnSpc>
              <a:spcBef>
                <a:spcPct val="0"/>
              </a:spcBef>
              <a:spcAft>
                <a:spcPct val="0"/>
              </a:spcAft>
              <a:buFontTx/>
              <a:buNone/>
            </a:pPr>
            <a:endParaRPr lang="en-US" altLang="zh-CN">
              <a:ea typeface="宋体" charset="-122"/>
            </a:endParaRPr>
          </a:p>
        </p:txBody>
      </p:sp>
      <p:sp>
        <p:nvSpPr>
          <p:cNvPr id="224261" name="Rectangle 6"/>
          <p:cNvSpPr>
            <a:spLocks noChangeArrowheads="1"/>
          </p:cNvSpPr>
          <p:nvPr/>
        </p:nvSpPr>
        <p:spPr bwMode="auto">
          <a:xfrm>
            <a:off x="5257800" y="1066800"/>
            <a:ext cx="3505200" cy="25908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zh-CN" altLang="en-US">
                <a:ea typeface="宋体" charset="-122"/>
              </a:rPr>
              <a:t>表</a:t>
            </a:r>
            <a:r>
              <a:rPr lang="en-US" altLang="zh-CN">
                <a:ea typeface="宋体" charset="-122"/>
              </a:rPr>
              <a:t>sales</a:t>
            </a:r>
            <a:r>
              <a:rPr lang="zh-CN" altLang="en-US">
                <a:ea typeface="宋体" charset="-122"/>
              </a:rPr>
              <a:t>的结构：</a:t>
            </a:r>
          </a:p>
          <a:p>
            <a:pPr eaLnBrk="1" hangingPunct="1">
              <a:lnSpc>
                <a:spcPct val="100000"/>
              </a:lnSpc>
              <a:spcBef>
                <a:spcPct val="0"/>
              </a:spcBef>
              <a:spcAft>
                <a:spcPct val="0"/>
              </a:spcAft>
              <a:buFontTx/>
              <a:buNone/>
            </a:pPr>
            <a:r>
              <a:rPr lang="en-US" altLang="zh-CN">
                <a:ea typeface="宋体" charset="-122"/>
              </a:rPr>
              <a:t>Store_id,</a:t>
            </a:r>
          </a:p>
          <a:p>
            <a:pPr eaLnBrk="1" hangingPunct="1">
              <a:lnSpc>
                <a:spcPct val="100000"/>
              </a:lnSpc>
              <a:spcBef>
                <a:spcPct val="0"/>
              </a:spcBef>
              <a:spcAft>
                <a:spcPct val="0"/>
              </a:spcAft>
              <a:buFontTx/>
              <a:buNone/>
            </a:pPr>
            <a:r>
              <a:rPr lang="en-US" altLang="zh-CN">
                <a:ea typeface="宋体" charset="-122"/>
              </a:rPr>
              <a:t>Order_num,</a:t>
            </a:r>
          </a:p>
          <a:p>
            <a:pPr eaLnBrk="1" hangingPunct="1">
              <a:lnSpc>
                <a:spcPct val="100000"/>
              </a:lnSpc>
              <a:spcBef>
                <a:spcPct val="0"/>
              </a:spcBef>
              <a:spcAft>
                <a:spcPct val="0"/>
              </a:spcAft>
              <a:buFontTx/>
              <a:buNone/>
            </a:pPr>
            <a:r>
              <a:rPr lang="en-US" altLang="zh-CN">
                <a:ea typeface="宋体" charset="-122"/>
              </a:rPr>
              <a:t>Order_date,</a:t>
            </a:r>
          </a:p>
          <a:p>
            <a:pPr eaLnBrk="1" hangingPunct="1">
              <a:lnSpc>
                <a:spcPct val="100000"/>
              </a:lnSpc>
              <a:spcBef>
                <a:spcPct val="0"/>
              </a:spcBef>
              <a:spcAft>
                <a:spcPct val="0"/>
              </a:spcAft>
              <a:buFontTx/>
              <a:buNone/>
            </a:pPr>
            <a:r>
              <a:rPr lang="en-US" altLang="zh-CN">
                <a:ea typeface="宋体" charset="-122"/>
              </a:rPr>
              <a:t>Qty,</a:t>
            </a:r>
          </a:p>
          <a:p>
            <a:pPr eaLnBrk="1" hangingPunct="1">
              <a:lnSpc>
                <a:spcPct val="100000"/>
              </a:lnSpc>
              <a:spcBef>
                <a:spcPct val="0"/>
              </a:spcBef>
              <a:spcAft>
                <a:spcPct val="0"/>
              </a:spcAft>
              <a:buFontTx/>
              <a:buNone/>
            </a:pPr>
            <a:r>
              <a:rPr lang="en-US" altLang="zh-CN">
                <a:ea typeface="宋体" charset="-122"/>
              </a:rPr>
              <a:t>Payterms,</a:t>
            </a:r>
          </a:p>
          <a:p>
            <a:pPr eaLnBrk="1" hangingPunct="1">
              <a:lnSpc>
                <a:spcPct val="100000"/>
              </a:lnSpc>
              <a:spcBef>
                <a:spcPct val="0"/>
              </a:spcBef>
              <a:spcAft>
                <a:spcPct val="0"/>
              </a:spcAft>
              <a:buFontTx/>
              <a:buNone/>
            </a:pPr>
            <a:r>
              <a:rPr lang="en-US" altLang="zh-CN">
                <a:ea typeface="宋体" charset="-122"/>
              </a:rPr>
              <a:t>Title_id,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pPr eaLnBrk="1" hangingPunct="1"/>
            <a:r>
              <a:rPr lang="en-US" altLang="zh-CN"/>
              <a:t>INSTEAD OF </a:t>
            </a:r>
            <a:r>
              <a:rPr lang="zh-CN" altLang="en-US"/>
              <a:t>触发器</a:t>
            </a:r>
          </a:p>
        </p:txBody>
      </p:sp>
      <p:sp>
        <p:nvSpPr>
          <p:cNvPr id="225283" name="Rectangle 3"/>
          <p:cNvSpPr>
            <a:spLocks noGrp="1" noChangeArrowheads="1"/>
          </p:cNvSpPr>
          <p:nvPr>
            <p:ph type="body" idx="1"/>
          </p:nvPr>
        </p:nvSpPr>
        <p:spPr/>
        <p:txBody>
          <a:bodyPr/>
          <a:lstStyle/>
          <a:p>
            <a:pPr eaLnBrk="1" hangingPunct="1"/>
            <a:r>
              <a:rPr lang="zh-CN" altLang="en-US"/>
              <a:t>包含多个基表的视图必须使用 </a:t>
            </a:r>
            <a:r>
              <a:rPr lang="en-US" altLang="zh-CN"/>
              <a:t>INSTEAD OF </a:t>
            </a:r>
            <a:r>
              <a:rPr lang="zh-CN" altLang="en-US"/>
              <a:t>触发器来支持引用表中数据的插入、更新和删除操作。 </a:t>
            </a:r>
          </a:p>
          <a:p>
            <a:pPr eaLnBrk="1" hangingPunct="1"/>
            <a:r>
              <a:rPr lang="zh-CN" altLang="en-US"/>
              <a:t>非</a:t>
            </a:r>
            <a:r>
              <a:rPr lang="en-US" altLang="zh-CN"/>
              <a:t>INSTEAD OF</a:t>
            </a:r>
            <a:r>
              <a:rPr lang="zh-CN" altLang="en-US"/>
              <a:t>触发器只能基于基表创建，且均是</a:t>
            </a:r>
            <a:r>
              <a:rPr lang="en-US" altLang="zh-CN"/>
              <a:t>AFTER</a:t>
            </a:r>
            <a:r>
              <a:rPr lang="zh-CN" altLang="en-US"/>
              <a:t>类型。</a:t>
            </a:r>
          </a:p>
          <a:p>
            <a:pPr eaLnBrk="1" hangingPunct="1"/>
            <a:r>
              <a:rPr lang="zh-CN" altLang="en-US"/>
              <a:t>在后面 </a:t>
            </a:r>
            <a:r>
              <a:rPr lang="en-US" altLang="zh-CN"/>
              <a:t>Transact-SQL </a:t>
            </a:r>
            <a:r>
              <a:rPr lang="zh-CN" altLang="en-US"/>
              <a:t>语句序列中，</a:t>
            </a:r>
            <a:r>
              <a:rPr lang="en-US" altLang="zh-CN"/>
              <a:t>INSTEAD OF </a:t>
            </a:r>
            <a:r>
              <a:rPr lang="zh-CN" altLang="en-US"/>
              <a:t>触发器更新视图中的两个基表。另外，显示两种处理错误的方法： </a:t>
            </a:r>
          </a:p>
          <a:p>
            <a:pPr lvl="1" eaLnBrk="1" hangingPunct="1"/>
            <a:r>
              <a:rPr lang="zh-CN" altLang="en-US"/>
              <a:t>忽略对 </a:t>
            </a:r>
            <a:r>
              <a:rPr lang="en-US" altLang="zh-CN"/>
              <a:t>Person </a:t>
            </a:r>
            <a:r>
              <a:rPr lang="zh-CN" altLang="en-US"/>
              <a:t>表的重复插入，并且插入的信息将记录在 </a:t>
            </a:r>
            <a:r>
              <a:rPr lang="en-US" altLang="zh-CN"/>
              <a:t>PersonDuplicates </a:t>
            </a:r>
            <a:r>
              <a:rPr lang="zh-CN" altLang="en-US"/>
              <a:t>表中。</a:t>
            </a:r>
          </a:p>
          <a:p>
            <a:pPr lvl="1" eaLnBrk="1" hangingPunct="1"/>
            <a:r>
              <a:rPr lang="zh-CN" altLang="en-US"/>
              <a:t>将对 </a:t>
            </a:r>
            <a:r>
              <a:rPr lang="en-US" altLang="zh-CN"/>
              <a:t>EmployeeTable </a:t>
            </a:r>
            <a:r>
              <a:rPr lang="zh-CN" altLang="en-US"/>
              <a:t>表的重复插入转变为 </a:t>
            </a:r>
            <a:r>
              <a:rPr lang="en-US" altLang="zh-CN"/>
              <a:t>UPDATE </a:t>
            </a:r>
            <a:r>
              <a:rPr lang="zh-CN" altLang="en-US"/>
              <a:t>语句，该语句将当前信息检索至 </a:t>
            </a:r>
            <a:r>
              <a:rPr lang="en-US" altLang="zh-CN"/>
              <a:t>EmployeeTable</a:t>
            </a:r>
            <a:r>
              <a:rPr lang="zh-CN" altLang="en-US"/>
              <a:t>，而不会产生重复键侵犯。</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eaLnBrk="1" hangingPunct="1"/>
            <a:r>
              <a:rPr lang="en-US" altLang="zh-CN"/>
              <a:t>INSTEAD OF </a:t>
            </a:r>
            <a:r>
              <a:rPr lang="zh-CN" altLang="en-US"/>
              <a:t>触发器示例（一）</a:t>
            </a:r>
          </a:p>
        </p:txBody>
      </p:sp>
      <p:sp>
        <p:nvSpPr>
          <p:cNvPr id="226307" name="Rectangle 3"/>
          <p:cNvSpPr>
            <a:spLocks noGrp="1" noChangeArrowheads="1"/>
          </p:cNvSpPr>
          <p:nvPr>
            <p:ph type="body" idx="1"/>
          </p:nvPr>
        </p:nvSpPr>
        <p:spPr>
          <a:xfrm>
            <a:off x="457200" y="1295400"/>
            <a:ext cx="8229600" cy="1295400"/>
          </a:xfrm>
        </p:spPr>
        <p:txBody>
          <a:bodyPr/>
          <a:lstStyle/>
          <a:p>
            <a:pPr eaLnBrk="1" hangingPunct="1"/>
            <a:r>
              <a:rPr lang="en-US" altLang="zh-CN"/>
              <a:t>Transact-SQL </a:t>
            </a:r>
            <a:r>
              <a:rPr lang="zh-CN" altLang="en-US"/>
              <a:t>语句创建两个基表、一个视图、一个记录错误表和视图上的 </a:t>
            </a:r>
            <a:r>
              <a:rPr lang="en-US" altLang="zh-CN"/>
              <a:t>INSTEAD OF </a:t>
            </a:r>
            <a:r>
              <a:rPr lang="zh-CN" altLang="en-US"/>
              <a:t>触发器。下面的这些表将个人数据和业务数据分开并且是视图的基表：</a:t>
            </a:r>
          </a:p>
        </p:txBody>
      </p:sp>
      <p:sp>
        <p:nvSpPr>
          <p:cNvPr id="184324" name="Rectangle 4"/>
          <p:cNvSpPr>
            <a:spLocks noChangeArrowheads="1"/>
          </p:cNvSpPr>
          <p:nvPr/>
        </p:nvSpPr>
        <p:spPr bwMode="auto">
          <a:xfrm>
            <a:off x="838200" y="2590800"/>
            <a:ext cx="7467600" cy="2667000"/>
          </a:xfrm>
          <a:prstGeom prst="rect">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a:t>
            </a:r>
            <a:r>
              <a:rPr lang="zh-CN" altLang="en-US" sz="1800">
                <a:ea typeface="宋体" charset="-122"/>
              </a:rPr>
              <a:t>创建个人信息表</a:t>
            </a:r>
          </a:p>
          <a:p>
            <a:pPr eaLnBrk="1" hangingPunct="1">
              <a:lnSpc>
                <a:spcPct val="100000"/>
              </a:lnSpc>
              <a:spcBef>
                <a:spcPct val="0"/>
              </a:spcBef>
              <a:spcAft>
                <a:spcPct val="0"/>
              </a:spcAft>
              <a:buFontTx/>
              <a:buNone/>
            </a:pPr>
            <a:r>
              <a:rPr lang="en-US" altLang="zh-CN" sz="1800">
                <a:ea typeface="宋体" charset="-122"/>
              </a:rPr>
              <a:t>CREATE TABLE Person</a:t>
            </a:r>
          </a:p>
          <a:p>
            <a:pPr eaLnBrk="1" hangingPunct="1">
              <a:lnSpc>
                <a:spcPct val="100000"/>
              </a:lnSpc>
              <a:spcBef>
                <a:spcPct val="0"/>
              </a:spcBef>
              <a:spcAft>
                <a:spcPct val="0"/>
              </a:spcAft>
              <a:buFontTx/>
              <a:buNone/>
            </a:pPr>
            <a:r>
              <a:rPr lang="en-US" altLang="zh-CN" sz="1800">
                <a:ea typeface="宋体" charset="-122"/>
              </a:rPr>
              <a:t>   (</a:t>
            </a:r>
          </a:p>
          <a:p>
            <a:pPr eaLnBrk="1" hangingPunct="1">
              <a:lnSpc>
                <a:spcPct val="100000"/>
              </a:lnSpc>
              <a:spcBef>
                <a:spcPct val="0"/>
              </a:spcBef>
              <a:spcAft>
                <a:spcPct val="0"/>
              </a:spcAft>
              <a:buFontTx/>
              <a:buNone/>
            </a:pPr>
            <a:r>
              <a:rPr lang="en-US" altLang="zh-CN" sz="1800">
                <a:ea typeface="宋体" charset="-122"/>
              </a:rPr>
              <a:t>    SSN         char(11) PRIMARY KEY,</a:t>
            </a:r>
          </a:p>
          <a:p>
            <a:pPr eaLnBrk="1" hangingPunct="1">
              <a:lnSpc>
                <a:spcPct val="100000"/>
              </a:lnSpc>
              <a:spcBef>
                <a:spcPct val="0"/>
              </a:spcBef>
              <a:spcAft>
                <a:spcPct val="0"/>
              </a:spcAft>
              <a:buFontTx/>
              <a:buNone/>
            </a:pPr>
            <a:r>
              <a:rPr lang="en-US" altLang="zh-CN" sz="1800">
                <a:ea typeface="宋体" charset="-122"/>
              </a:rPr>
              <a:t>    Name        nvarchar(100),</a:t>
            </a:r>
          </a:p>
          <a:p>
            <a:pPr eaLnBrk="1" hangingPunct="1">
              <a:lnSpc>
                <a:spcPct val="100000"/>
              </a:lnSpc>
              <a:spcBef>
                <a:spcPct val="0"/>
              </a:spcBef>
              <a:spcAft>
                <a:spcPct val="0"/>
              </a:spcAft>
              <a:buFontTx/>
              <a:buNone/>
            </a:pPr>
            <a:r>
              <a:rPr lang="en-US" altLang="zh-CN" sz="1800">
                <a:ea typeface="宋体" charset="-122"/>
              </a:rPr>
              <a:t>    Address     nvarchar(100),</a:t>
            </a:r>
          </a:p>
          <a:p>
            <a:pPr eaLnBrk="1" hangingPunct="1">
              <a:lnSpc>
                <a:spcPct val="100000"/>
              </a:lnSpc>
              <a:spcBef>
                <a:spcPct val="0"/>
              </a:spcBef>
              <a:spcAft>
                <a:spcPct val="0"/>
              </a:spcAft>
              <a:buFontTx/>
              <a:buNone/>
            </a:pPr>
            <a:r>
              <a:rPr lang="en-US" altLang="zh-CN" sz="1800">
                <a:ea typeface="宋体" charset="-122"/>
              </a:rPr>
              <a:t>    Birthdate   datetime</a:t>
            </a:r>
          </a:p>
          <a:p>
            <a:pPr eaLnBrk="1" hangingPunct="1">
              <a:lnSpc>
                <a:spcPct val="100000"/>
              </a:lnSpc>
              <a:spcBef>
                <a:spcPct val="0"/>
              </a:spcBef>
              <a:spcAft>
                <a:spcPct val="0"/>
              </a:spcAft>
              <a:buFontTx/>
              <a:buNone/>
            </a:pPr>
            <a:r>
              <a:rPr lang="en-US" altLang="zh-CN" sz="1800">
                <a:ea typeface="宋体" charset="-122"/>
              </a:rPr>
              <a:t>   )</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24"/>
                                        </p:tgtEl>
                                        <p:attrNameLst>
                                          <p:attrName>style.visibility</p:attrName>
                                        </p:attrNameLst>
                                      </p:cBhvr>
                                      <p:to>
                                        <p:strVal val="visible"/>
                                      </p:to>
                                    </p:set>
                                    <p:animEffect transition="in" filter="blinds(horizontal)">
                                      <p:cBhvr>
                                        <p:cTn id="7" dur="500"/>
                                        <p:tgtEl>
                                          <p:spTgt spid="1843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1" nodeType="clickEffect">
                                  <p:stCondLst>
                                    <p:cond delay="0"/>
                                  </p:stCondLst>
                                  <p:childTnLst>
                                    <p:animEffect transition="out" filter="box(in)">
                                      <p:cBhvr>
                                        <p:cTn id="11" dur="500"/>
                                        <p:tgtEl>
                                          <p:spTgt spid="184324"/>
                                        </p:tgtEl>
                                      </p:cBhvr>
                                    </p:animEffect>
                                    <p:set>
                                      <p:cBhvr>
                                        <p:cTn id="12" dur="1" fill="hold">
                                          <p:stCondLst>
                                            <p:cond delay="499"/>
                                          </p:stCondLst>
                                        </p:cTn>
                                        <p:tgtEl>
                                          <p:spTgt spid="1843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4" grpId="0" animBg="1"/>
      <p:bldP spid="184324" grpId="1"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pPr eaLnBrk="1" hangingPunct="1"/>
            <a:endParaRPr lang="zh-CN" altLang="zh-CN"/>
          </a:p>
        </p:txBody>
      </p:sp>
      <p:sp>
        <p:nvSpPr>
          <p:cNvPr id="227331" name="Rectangle 3"/>
          <p:cNvSpPr>
            <a:spLocks noGrp="1" noChangeArrowheads="1"/>
          </p:cNvSpPr>
          <p:nvPr>
            <p:ph type="body" idx="1"/>
          </p:nvPr>
        </p:nvSpPr>
        <p:spPr/>
        <p:txBody>
          <a:bodyPr/>
          <a:lstStyle/>
          <a:p>
            <a:pPr eaLnBrk="1" hangingPunct="1"/>
            <a:endParaRPr lang="zh-CN" altLang="zh-CN"/>
          </a:p>
        </p:txBody>
      </p:sp>
      <p:sp>
        <p:nvSpPr>
          <p:cNvPr id="305156" name="Rectangle 4"/>
          <p:cNvSpPr>
            <a:spLocks noChangeArrowheads="1"/>
          </p:cNvSpPr>
          <p:nvPr/>
        </p:nvSpPr>
        <p:spPr bwMode="auto">
          <a:xfrm>
            <a:off x="457200" y="3733800"/>
            <a:ext cx="7696200" cy="2590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a:t>
            </a:r>
            <a:r>
              <a:rPr lang="zh-CN" altLang="en-US">
                <a:ea typeface="宋体" charset="-122"/>
              </a:rPr>
              <a:t>下面的视图使用某个人的两个表中的所有相关数据建立报表：</a:t>
            </a:r>
          </a:p>
          <a:p>
            <a:pPr eaLnBrk="1" hangingPunct="1">
              <a:lnSpc>
                <a:spcPct val="100000"/>
              </a:lnSpc>
              <a:spcBef>
                <a:spcPct val="0"/>
              </a:spcBef>
              <a:spcAft>
                <a:spcPct val="0"/>
              </a:spcAft>
              <a:buFontTx/>
              <a:buNone/>
            </a:pPr>
            <a:endParaRPr lang="zh-CN" altLang="en-US">
              <a:ea typeface="宋体" charset="-122"/>
            </a:endParaRPr>
          </a:p>
          <a:p>
            <a:pPr eaLnBrk="1" hangingPunct="1">
              <a:lnSpc>
                <a:spcPct val="100000"/>
              </a:lnSpc>
              <a:spcBef>
                <a:spcPct val="0"/>
              </a:spcBef>
              <a:spcAft>
                <a:spcPct val="0"/>
              </a:spcAft>
              <a:buFontTx/>
              <a:buNone/>
            </a:pPr>
            <a:r>
              <a:rPr lang="en-US" altLang="zh-CN">
                <a:ea typeface="宋体" charset="-122"/>
              </a:rPr>
              <a:t>CREATE VIEW Employee AS</a:t>
            </a:r>
          </a:p>
          <a:p>
            <a:pPr eaLnBrk="1" hangingPunct="1">
              <a:lnSpc>
                <a:spcPct val="100000"/>
              </a:lnSpc>
              <a:spcBef>
                <a:spcPct val="0"/>
              </a:spcBef>
              <a:spcAft>
                <a:spcPct val="0"/>
              </a:spcAft>
              <a:buFontTx/>
              <a:buNone/>
            </a:pPr>
            <a:r>
              <a:rPr lang="en-US" altLang="zh-CN">
                <a:ea typeface="宋体" charset="-122"/>
              </a:rPr>
              <a:t>SELECT P.SSN as SSN, Name, Address,</a:t>
            </a:r>
          </a:p>
          <a:p>
            <a:pPr eaLnBrk="1" hangingPunct="1">
              <a:lnSpc>
                <a:spcPct val="100000"/>
              </a:lnSpc>
              <a:spcBef>
                <a:spcPct val="0"/>
              </a:spcBef>
              <a:spcAft>
                <a:spcPct val="0"/>
              </a:spcAft>
              <a:buFontTx/>
              <a:buNone/>
            </a:pPr>
            <a:r>
              <a:rPr lang="en-US" altLang="zh-CN">
                <a:ea typeface="宋体" charset="-122"/>
              </a:rPr>
              <a:t>       Birthdate, EmployeeID, Department, Salary</a:t>
            </a:r>
          </a:p>
          <a:p>
            <a:pPr eaLnBrk="1" hangingPunct="1">
              <a:lnSpc>
                <a:spcPct val="100000"/>
              </a:lnSpc>
              <a:spcBef>
                <a:spcPct val="0"/>
              </a:spcBef>
              <a:spcAft>
                <a:spcPct val="0"/>
              </a:spcAft>
              <a:buFontTx/>
              <a:buNone/>
            </a:pPr>
            <a:r>
              <a:rPr lang="en-US" altLang="zh-CN">
                <a:ea typeface="宋体" charset="-122"/>
              </a:rPr>
              <a:t>FROM Person P, EmployeeTable E</a:t>
            </a:r>
          </a:p>
          <a:p>
            <a:pPr eaLnBrk="1" hangingPunct="1">
              <a:lnSpc>
                <a:spcPct val="100000"/>
              </a:lnSpc>
              <a:spcBef>
                <a:spcPct val="0"/>
              </a:spcBef>
              <a:spcAft>
                <a:spcPct val="0"/>
              </a:spcAft>
              <a:buFontTx/>
              <a:buNone/>
            </a:pPr>
            <a:r>
              <a:rPr lang="en-US" altLang="zh-CN">
                <a:ea typeface="宋体" charset="-122"/>
              </a:rPr>
              <a:t>WHERE P.SSN = E.SSN</a:t>
            </a:r>
          </a:p>
        </p:txBody>
      </p:sp>
      <p:sp>
        <p:nvSpPr>
          <p:cNvPr id="305157" name="Rectangle 5"/>
          <p:cNvSpPr>
            <a:spLocks noChangeArrowheads="1"/>
          </p:cNvSpPr>
          <p:nvPr/>
        </p:nvSpPr>
        <p:spPr bwMode="auto">
          <a:xfrm>
            <a:off x="533400" y="304800"/>
            <a:ext cx="7620000" cy="31242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a:t>
            </a:r>
            <a:r>
              <a:rPr lang="zh-CN" altLang="en-US" sz="1800">
                <a:ea typeface="宋体" charset="-122"/>
              </a:rPr>
              <a:t>创建员工信息表</a:t>
            </a:r>
          </a:p>
          <a:p>
            <a:pPr eaLnBrk="1" hangingPunct="1">
              <a:lnSpc>
                <a:spcPct val="100000"/>
              </a:lnSpc>
              <a:spcBef>
                <a:spcPct val="0"/>
              </a:spcBef>
              <a:spcAft>
                <a:spcPct val="0"/>
              </a:spcAft>
              <a:buFontTx/>
              <a:buNone/>
            </a:pPr>
            <a:r>
              <a:rPr lang="en-US" altLang="zh-CN" sz="1800">
                <a:ea typeface="宋体" charset="-122"/>
              </a:rPr>
              <a:t>CREATE TABLE EmployeeTable</a:t>
            </a:r>
          </a:p>
          <a:p>
            <a:pPr eaLnBrk="1" hangingPunct="1">
              <a:lnSpc>
                <a:spcPct val="100000"/>
              </a:lnSpc>
              <a:spcBef>
                <a:spcPct val="0"/>
              </a:spcBef>
              <a:spcAft>
                <a:spcPct val="0"/>
              </a:spcAft>
              <a:buFontTx/>
              <a:buNone/>
            </a:pPr>
            <a:r>
              <a:rPr lang="en-US" altLang="zh-CN" sz="1800">
                <a:ea typeface="宋体" charset="-122"/>
              </a:rPr>
              <a:t>   (</a:t>
            </a:r>
          </a:p>
          <a:p>
            <a:pPr eaLnBrk="1" hangingPunct="1">
              <a:lnSpc>
                <a:spcPct val="100000"/>
              </a:lnSpc>
              <a:spcBef>
                <a:spcPct val="0"/>
              </a:spcBef>
              <a:spcAft>
                <a:spcPct val="0"/>
              </a:spcAft>
              <a:buFontTx/>
              <a:buNone/>
            </a:pPr>
            <a:r>
              <a:rPr lang="en-US" altLang="zh-CN" sz="1800">
                <a:ea typeface="宋体" charset="-122"/>
              </a:rPr>
              <a:t>    EmployeeID       int PRIMARY KEY,</a:t>
            </a:r>
          </a:p>
          <a:p>
            <a:pPr eaLnBrk="1" hangingPunct="1">
              <a:lnSpc>
                <a:spcPct val="100000"/>
              </a:lnSpc>
              <a:spcBef>
                <a:spcPct val="0"/>
              </a:spcBef>
              <a:spcAft>
                <a:spcPct val="0"/>
              </a:spcAft>
              <a:buFontTx/>
              <a:buNone/>
            </a:pPr>
            <a:r>
              <a:rPr lang="en-US" altLang="zh-CN" sz="1800">
                <a:ea typeface="宋体" charset="-122"/>
              </a:rPr>
              <a:t>    SSN              char(11) UNIQUE,</a:t>
            </a:r>
          </a:p>
          <a:p>
            <a:pPr eaLnBrk="1" hangingPunct="1">
              <a:lnSpc>
                <a:spcPct val="100000"/>
              </a:lnSpc>
              <a:spcBef>
                <a:spcPct val="0"/>
              </a:spcBef>
              <a:spcAft>
                <a:spcPct val="0"/>
              </a:spcAft>
              <a:buFontTx/>
              <a:buNone/>
            </a:pPr>
            <a:r>
              <a:rPr lang="en-US" altLang="zh-CN" sz="1800">
                <a:ea typeface="宋体" charset="-122"/>
              </a:rPr>
              <a:t>    Department       nvarchar(10),</a:t>
            </a:r>
          </a:p>
          <a:p>
            <a:pPr eaLnBrk="1" hangingPunct="1">
              <a:lnSpc>
                <a:spcPct val="100000"/>
              </a:lnSpc>
              <a:spcBef>
                <a:spcPct val="0"/>
              </a:spcBef>
              <a:spcAft>
                <a:spcPct val="0"/>
              </a:spcAft>
              <a:buFontTx/>
              <a:buNone/>
            </a:pPr>
            <a:r>
              <a:rPr lang="en-US" altLang="zh-CN" sz="1800">
                <a:ea typeface="宋体" charset="-122"/>
              </a:rPr>
              <a:t>    Salary           money,</a:t>
            </a:r>
          </a:p>
          <a:p>
            <a:pPr eaLnBrk="1" hangingPunct="1">
              <a:lnSpc>
                <a:spcPct val="100000"/>
              </a:lnSpc>
              <a:spcBef>
                <a:spcPct val="0"/>
              </a:spcBef>
              <a:spcAft>
                <a:spcPct val="0"/>
              </a:spcAft>
              <a:buFontTx/>
              <a:buNone/>
            </a:pPr>
            <a:r>
              <a:rPr lang="en-US" altLang="zh-CN" sz="1800">
                <a:ea typeface="宋体" charset="-122"/>
              </a:rPr>
              <a:t>    CONSTRAINT FKEmpPer FOREIGN KEY (SSN)</a:t>
            </a:r>
          </a:p>
          <a:p>
            <a:pPr eaLnBrk="1" hangingPunct="1">
              <a:lnSpc>
                <a:spcPct val="100000"/>
              </a:lnSpc>
              <a:spcBef>
                <a:spcPct val="0"/>
              </a:spcBef>
              <a:spcAft>
                <a:spcPct val="0"/>
              </a:spcAft>
              <a:buFontTx/>
              <a:buNone/>
            </a:pPr>
            <a:r>
              <a:rPr lang="en-US" altLang="zh-CN" sz="1800">
                <a:ea typeface="宋体" charset="-122"/>
              </a:rPr>
              <a:t>    REFERENCES Person (SSN)</a:t>
            </a:r>
          </a:p>
          <a:p>
            <a:pPr eaLnBrk="1" hangingPunct="1">
              <a:lnSpc>
                <a:spcPct val="100000"/>
              </a:lnSpc>
              <a:spcBef>
                <a:spcPct val="0"/>
              </a:spcBef>
              <a:spcAft>
                <a:spcPct val="0"/>
              </a:spcAft>
              <a:buFontTx/>
              <a:buNone/>
            </a:pPr>
            <a:r>
              <a:rPr lang="en-US" altLang="zh-CN" sz="1800">
                <a:ea typeface="宋体"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5157"/>
                                        </p:tgtEl>
                                        <p:attrNameLst>
                                          <p:attrName>style.visibility</p:attrName>
                                        </p:attrNameLst>
                                      </p:cBhvr>
                                      <p:to>
                                        <p:strVal val="visible"/>
                                      </p:to>
                                    </p:set>
                                    <p:animEffect transition="in" filter="blinds(horizontal)">
                                      <p:cBhvr>
                                        <p:cTn id="7" dur="500"/>
                                        <p:tgtEl>
                                          <p:spTgt spid="3051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5156"/>
                                        </p:tgtEl>
                                        <p:attrNameLst>
                                          <p:attrName>style.visibility</p:attrName>
                                        </p:attrNameLst>
                                      </p:cBhvr>
                                      <p:to>
                                        <p:strVal val="visible"/>
                                      </p:to>
                                    </p:set>
                                    <p:animEffect transition="in" filter="blinds(horizontal)">
                                      <p:cBhvr>
                                        <p:cTn id="12" dur="500"/>
                                        <p:tgtEl>
                                          <p:spTgt spid="305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6" grpId="0" animBg="1"/>
      <p:bldP spid="30515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pPr eaLnBrk="1" hangingPunct="1"/>
            <a:endParaRPr lang="zh-CN" altLang="zh-CN"/>
          </a:p>
        </p:txBody>
      </p:sp>
      <p:sp>
        <p:nvSpPr>
          <p:cNvPr id="228355" name="Rectangle 3"/>
          <p:cNvSpPr>
            <a:spLocks noGrp="1" noChangeArrowheads="1"/>
          </p:cNvSpPr>
          <p:nvPr>
            <p:ph type="body" idx="1"/>
          </p:nvPr>
        </p:nvSpPr>
        <p:spPr/>
        <p:txBody>
          <a:bodyPr/>
          <a:lstStyle/>
          <a:p>
            <a:pPr eaLnBrk="1" hangingPunct="1"/>
            <a:endParaRPr lang="zh-CN" altLang="zh-CN"/>
          </a:p>
        </p:txBody>
      </p:sp>
      <p:sp>
        <p:nvSpPr>
          <p:cNvPr id="304132" name="Rectangle 4"/>
          <p:cNvSpPr>
            <a:spLocks noChangeArrowheads="1"/>
          </p:cNvSpPr>
          <p:nvPr/>
        </p:nvSpPr>
        <p:spPr bwMode="auto">
          <a:xfrm>
            <a:off x="533400" y="1447800"/>
            <a:ext cx="7924800" cy="43434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a:t>
            </a:r>
            <a:r>
              <a:rPr lang="zh-CN" altLang="en-US">
                <a:ea typeface="宋体" charset="-122"/>
              </a:rPr>
              <a:t>可记录对插入具有重复的社会安全号的行的尝试。</a:t>
            </a:r>
          </a:p>
          <a:p>
            <a:pPr eaLnBrk="1" hangingPunct="1">
              <a:lnSpc>
                <a:spcPct val="100000"/>
              </a:lnSpc>
              <a:spcBef>
                <a:spcPct val="0"/>
              </a:spcBef>
              <a:spcAft>
                <a:spcPct val="0"/>
              </a:spcAft>
              <a:buFontTx/>
              <a:buNone/>
            </a:pPr>
            <a:r>
              <a:rPr lang="en-US" altLang="zh-CN">
                <a:ea typeface="宋体" charset="-122"/>
              </a:rPr>
              <a:t>--PersonDuplicates </a:t>
            </a:r>
            <a:r>
              <a:rPr lang="zh-CN" altLang="en-US">
                <a:ea typeface="宋体" charset="-122"/>
              </a:rPr>
              <a:t>表记录插入的值、尝试插入操作的用户的用户名</a:t>
            </a:r>
          </a:p>
          <a:p>
            <a:pPr eaLnBrk="1" hangingPunct="1">
              <a:lnSpc>
                <a:spcPct val="100000"/>
              </a:lnSpc>
              <a:spcBef>
                <a:spcPct val="0"/>
              </a:spcBef>
              <a:spcAft>
                <a:spcPct val="0"/>
              </a:spcAft>
              <a:buFontTx/>
              <a:buNone/>
            </a:pPr>
            <a:r>
              <a:rPr lang="en-US" altLang="zh-CN">
                <a:ea typeface="宋体" charset="-122"/>
              </a:rPr>
              <a:t>--</a:t>
            </a:r>
            <a:r>
              <a:rPr lang="zh-CN" altLang="en-US">
                <a:ea typeface="宋体" charset="-122"/>
              </a:rPr>
              <a:t>和插入的时间：</a:t>
            </a:r>
          </a:p>
          <a:p>
            <a:pPr eaLnBrk="1" hangingPunct="1">
              <a:lnSpc>
                <a:spcPct val="100000"/>
              </a:lnSpc>
              <a:spcBef>
                <a:spcPct val="0"/>
              </a:spcBef>
              <a:spcAft>
                <a:spcPct val="0"/>
              </a:spcAft>
              <a:buFontTx/>
              <a:buNone/>
            </a:pPr>
            <a:endParaRPr lang="zh-CN" altLang="en-US">
              <a:ea typeface="宋体" charset="-122"/>
            </a:endParaRPr>
          </a:p>
          <a:p>
            <a:pPr eaLnBrk="1" hangingPunct="1">
              <a:lnSpc>
                <a:spcPct val="100000"/>
              </a:lnSpc>
              <a:spcBef>
                <a:spcPct val="0"/>
              </a:spcBef>
              <a:spcAft>
                <a:spcPct val="0"/>
              </a:spcAft>
              <a:buFontTx/>
              <a:buNone/>
            </a:pPr>
            <a:r>
              <a:rPr lang="en-US" altLang="zh-CN">
                <a:ea typeface="宋体" charset="-122"/>
              </a:rPr>
              <a:t>CREATE TABLE PersonDuplicates</a:t>
            </a:r>
          </a:p>
          <a:p>
            <a:pPr eaLnBrk="1" hangingPunct="1">
              <a:lnSpc>
                <a:spcPct val="100000"/>
              </a:lnSpc>
              <a:spcBef>
                <a:spcPct val="0"/>
              </a:spcBef>
              <a:spcAft>
                <a:spcPct val="0"/>
              </a:spcAft>
              <a:buFontTx/>
              <a:buNone/>
            </a:pPr>
            <a:r>
              <a:rPr lang="en-US" altLang="zh-CN">
                <a:ea typeface="宋体" charset="-122"/>
              </a:rPr>
              <a:t>   (</a:t>
            </a:r>
          </a:p>
          <a:p>
            <a:pPr eaLnBrk="1" hangingPunct="1">
              <a:lnSpc>
                <a:spcPct val="100000"/>
              </a:lnSpc>
              <a:spcBef>
                <a:spcPct val="0"/>
              </a:spcBef>
              <a:spcAft>
                <a:spcPct val="0"/>
              </a:spcAft>
              <a:buFontTx/>
              <a:buNone/>
            </a:pPr>
            <a:r>
              <a:rPr lang="en-US" altLang="zh-CN">
                <a:ea typeface="宋体" charset="-122"/>
              </a:rPr>
              <a:t>    SSN           char(11),</a:t>
            </a:r>
          </a:p>
          <a:p>
            <a:pPr eaLnBrk="1" hangingPunct="1">
              <a:lnSpc>
                <a:spcPct val="100000"/>
              </a:lnSpc>
              <a:spcBef>
                <a:spcPct val="0"/>
              </a:spcBef>
              <a:spcAft>
                <a:spcPct val="0"/>
              </a:spcAft>
              <a:buFontTx/>
              <a:buNone/>
            </a:pPr>
            <a:r>
              <a:rPr lang="en-US" altLang="zh-CN">
                <a:ea typeface="宋体" charset="-122"/>
              </a:rPr>
              <a:t>    Name          nvarchar(100),</a:t>
            </a:r>
          </a:p>
          <a:p>
            <a:pPr eaLnBrk="1" hangingPunct="1">
              <a:lnSpc>
                <a:spcPct val="100000"/>
              </a:lnSpc>
              <a:spcBef>
                <a:spcPct val="0"/>
              </a:spcBef>
              <a:spcAft>
                <a:spcPct val="0"/>
              </a:spcAft>
              <a:buFontTx/>
              <a:buNone/>
            </a:pPr>
            <a:r>
              <a:rPr lang="en-US" altLang="zh-CN">
                <a:ea typeface="宋体" charset="-122"/>
              </a:rPr>
              <a:t>    Address       nvarchar(100),</a:t>
            </a:r>
          </a:p>
          <a:p>
            <a:pPr eaLnBrk="1" hangingPunct="1">
              <a:lnSpc>
                <a:spcPct val="100000"/>
              </a:lnSpc>
              <a:spcBef>
                <a:spcPct val="0"/>
              </a:spcBef>
              <a:spcAft>
                <a:spcPct val="0"/>
              </a:spcAft>
              <a:buFontTx/>
              <a:buNone/>
            </a:pPr>
            <a:r>
              <a:rPr lang="en-US" altLang="zh-CN">
                <a:ea typeface="宋体" charset="-122"/>
              </a:rPr>
              <a:t>    Birthdate     datetime,</a:t>
            </a:r>
          </a:p>
          <a:p>
            <a:pPr eaLnBrk="1" hangingPunct="1">
              <a:lnSpc>
                <a:spcPct val="100000"/>
              </a:lnSpc>
              <a:spcBef>
                <a:spcPct val="0"/>
              </a:spcBef>
              <a:spcAft>
                <a:spcPct val="0"/>
              </a:spcAft>
              <a:buFontTx/>
              <a:buNone/>
            </a:pPr>
            <a:r>
              <a:rPr lang="en-US" altLang="zh-CN">
                <a:ea typeface="宋体" charset="-122"/>
              </a:rPr>
              <a:t>    InsertSNAME   nchar(100),</a:t>
            </a:r>
          </a:p>
          <a:p>
            <a:pPr eaLnBrk="1" hangingPunct="1">
              <a:lnSpc>
                <a:spcPct val="100000"/>
              </a:lnSpc>
              <a:spcBef>
                <a:spcPct val="0"/>
              </a:spcBef>
              <a:spcAft>
                <a:spcPct val="0"/>
              </a:spcAft>
              <a:buFontTx/>
              <a:buNone/>
            </a:pPr>
            <a:r>
              <a:rPr lang="en-US" altLang="zh-CN">
                <a:ea typeface="宋体" charset="-122"/>
              </a:rPr>
              <a:t>    WhenInserted  datetime</a:t>
            </a:r>
          </a:p>
          <a:p>
            <a:pPr eaLnBrk="1" hangingPunct="1">
              <a:lnSpc>
                <a:spcPct val="100000"/>
              </a:lnSpc>
              <a:spcBef>
                <a:spcPct val="0"/>
              </a:spcBef>
              <a:spcAft>
                <a:spcPct val="0"/>
              </a:spcAft>
              <a:buFontTx/>
              <a:buNone/>
            </a:pPr>
            <a:r>
              <a:rPr lang="en-US" altLang="zh-CN">
                <a:ea typeface="宋体"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4132"/>
                                        </p:tgtEl>
                                        <p:attrNameLst>
                                          <p:attrName>style.visibility</p:attrName>
                                        </p:attrNameLst>
                                      </p:cBhvr>
                                      <p:to>
                                        <p:strVal val="visible"/>
                                      </p:to>
                                    </p:set>
                                    <p:animEffect transition="in" filter="blinds(horizontal)">
                                      <p:cBhvr>
                                        <p:cTn id="7" dur="500"/>
                                        <p:tgtEl>
                                          <p:spTgt spid="304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grpId="1" nodeType="clickEffect">
                                  <p:stCondLst>
                                    <p:cond delay="0"/>
                                  </p:stCondLst>
                                  <p:childTnLst>
                                    <p:animEffect transition="out" filter="box(in)">
                                      <p:cBhvr>
                                        <p:cTn id="11" dur="500"/>
                                        <p:tgtEl>
                                          <p:spTgt spid="304132"/>
                                        </p:tgtEl>
                                      </p:cBhvr>
                                    </p:animEffect>
                                    <p:set>
                                      <p:cBhvr>
                                        <p:cTn id="12" dur="1" fill="hold">
                                          <p:stCondLst>
                                            <p:cond delay="499"/>
                                          </p:stCondLst>
                                        </p:cTn>
                                        <p:tgtEl>
                                          <p:spTgt spid="304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2" grpId="0" animBg="1"/>
      <p:bldP spid="304132" grpId="1"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pPr eaLnBrk="1" hangingPunct="1"/>
            <a:r>
              <a:rPr lang="en-US" altLang="zh-CN"/>
              <a:t>INSTEAD OF </a:t>
            </a:r>
            <a:r>
              <a:rPr lang="zh-CN" altLang="en-US"/>
              <a:t>触发器示例（二）</a:t>
            </a:r>
          </a:p>
        </p:txBody>
      </p:sp>
      <p:sp>
        <p:nvSpPr>
          <p:cNvPr id="229379" name="Rectangle 3"/>
          <p:cNvSpPr>
            <a:spLocks noGrp="1" noChangeArrowheads="1"/>
          </p:cNvSpPr>
          <p:nvPr>
            <p:ph type="body" idx="1"/>
          </p:nvPr>
        </p:nvSpPr>
        <p:spPr>
          <a:xfrm>
            <a:off x="457200" y="1295400"/>
            <a:ext cx="8229600" cy="1524000"/>
          </a:xfrm>
        </p:spPr>
        <p:txBody>
          <a:bodyPr/>
          <a:lstStyle/>
          <a:p>
            <a:pPr eaLnBrk="1" hangingPunct="1">
              <a:lnSpc>
                <a:spcPct val="90000"/>
              </a:lnSpc>
            </a:pPr>
            <a:r>
              <a:rPr lang="en-US" altLang="zh-CN"/>
              <a:t>INSTEAD OF </a:t>
            </a:r>
            <a:r>
              <a:rPr lang="zh-CN" altLang="en-US"/>
              <a:t>触发器在单独视图的多个基表中插入行。将对插入具有重复社会安全号的行的尝试记录在 </a:t>
            </a:r>
            <a:r>
              <a:rPr lang="en-US" altLang="zh-CN"/>
              <a:t>PersonDuplicates </a:t>
            </a:r>
            <a:r>
              <a:rPr lang="zh-CN" altLang="en-US"/>
              <a:t>表中。将 </a:t>
            </a:r>
            <a:r>
              <a:rPr lang="en-US" altLang="zh-CN"/>
              <a:t>EmployeeTable </a:t>
            </a:r>
            <a:r>
              <a:rPr lang="zh-CN" altLang="en-US"/>
              <a:t>中的重复行更改为更新语句。</a:t>
            </a:r>
          </a:p>
        </p:txBody>
      </p:sp>
      <p:sp>
        <p:nvSpPr>
          <p:cNvPr id="229380" name="Rectangle 4"/>
          <p:cNvSpPr>
            <a:spLocks noChangeArrowheads="1"/>
          </p:cNvSpPr>
          <p:nvPr/>
        </p:nvSpPr>
        <p:spPr bwMode="auto">
          <a:xfrm>
            <a:off x="990600" y="2895600"/>
            <a:ext cx="7467600" cy="3657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a:ea typeface="宋体" charset="-122"/>
              </a:rPr>
              <a:t>CREATE TRIGGER IO_Trig_INS_Employee ON Employee</a:t>
            </a:r>
          </a:p>
          <a:p>
            <a:pPr eaLnBrk="1" hangingPunct="1">
              <a:lnSpc>
                <a:spcPct val="100000"/>
              </a:lnSpc>
              <a:spcBef>
                <a:spcPct val="0"/>
              </a:spcBef>
              <a:spcAft>
                <a:spcPct val="0"/>
              </a:spcAft>
              <a:buFontTx/>
              <a:buNone/>
            </a:pPr>
            <a:r>
              <a:rPr lang="en-US" altLang="zh-CN" sz="1800">
                <a:ea typeface="宋体" charset="-122"/>
              </a:rPr>
              <a:t>INSTEAD OF INSERT</a:t>
            </a:r>
          </a:p>
          <a:p>
            <a:pPr eaLnBrk="1" hangingPunct="1">
              <a:lnSpc>
                <a:spcPct val="100000"/>
              </a:lnSpc>
              <a:spcBef>
                <a:spcPct val="0"/>
              </a:spcBef>
              <a:spcAft>
                <a:spcPct val="0"/>
              </a:spcAft>
              <a:buFontTx/>
              <a:buNone/>
            </a:pPr>
            <a:r>
              <a:rPr lang="en-US" altLang="zh-CN" sz="1800">
                <a:ea typeface="宋体" charset="-122"/>
              </a:rPr>
              <a:t>AS</a:t>
            </a:r>
          </a:p>
          <a:p>
            <a:pPr eaLnBrk="1" hangingPunct="1">
              <a:lnSpc>
                <a:spcPct val="100000"/>
              </a:lnSpc>
              <a:spcBef>
                <a:spcPct val="0"/>
              </a:spcBef>
              <a:spcAft>
                <a:spcPct val="0"/>
              </a:spcAft>
              <a:buFontTx/>
              <a:buNone/>
            </a:pPr>
            <a:r>
              <a:rPr lang="en-US" altLang="zh-CN" sz="1800">
                <a:ea typeface="宋体" charset="-122"/>
              </a:rPr>
              <a:t>BEGIN</a:t>
            </a:r>
          </a:p>
          <a:p>
            <a:pPr eaLnBrk="1" hangingPunct="1">
              <a:lnSpc>
                <a:spcPct val="100000"/>
              </a:lnSpc>
              <a:spcBef>
                <a:spcPct val="0"/>
              </a:spcBef>
              <a:spcAft>
                <a:spcPct val="0"/>
              </a:spcAft>
              <a:buFontTx/>
              <a:buNone/>
            </a:pPr>
            <a:r>
              <a:rPr lang="en-US" altLang="zh-CN" sz="1800">
                <a:ea typeface="宋体" charset="-122"/>
              </a:rPr>
              <a:t>SET NOCOUNT ON</a:t>
            </a:r>
          </a:p>
          <a:p>
            <a:pPr eaLnBrk="1" hangingPunct="1">
              <a:lnSpc>
                <a:spcPct val="100000"/>
              </a:lnSpc>
              <a:spcBef>
                <a:spcPct val="0"/>
              </a:spcBef>
              <a:spcAft>
                <a:spcPct val="0"/>
              </a:spcAft>
              <a:buFontTx/>
              <a:buNone/>
            </a:pPr>
            <a:r>
              <a:rPr lang="en-US" altLang="zh-CN" sz="1800">
                <a:ea typeface="宋体" charset="-122"/>
              </a:rPr>
              <a:t>-- </a:t>
            </a:r>
            <a:r>
              <a:rPr lang="zh-CN" altLang="en-US" sz="1800">
                <a:ea typeface="宋体" charset="-122"/>
              </a:rPr>
              <a:t>检查重复输入的个人信息</a:t>
            </a:r>
            <a:r>
              <a:rPr lang="en-US" altLang="zh-CN" sz="1800">
                <a:ea typeface="宋体" charset="-122"/>
              </a:rPr>
              <a:t>. </a:t>
            </a:r>
            <a:r>
              <a:rPr lang="zh-CN" altLang="en-US" sz="1800">
                <a:ea typeface="宋体" charset="-122"/>
              </a:rPr>
              <a:t>如果没有重复的，则插入</a:t>
            </a:r>
            <a:r>
              <a:rPr lang="en-US" altLang="zh-CN" sz="1800">
                <a:ea typeface="宋体" charset="-122"/>
              </a:rPr>
              <a:t>.</a:t>
            </a:r>
          </a:p>
          <a:p>
            <a:pPr eaLnBrk="1" hangingPunct="1">
              <a:lnSpc>
                <a:spcPct val="100000"/>
              </a:lnSpc>
              <a:spcBef>
                <a:spcPct val="0"/>
              </a:spcBef>
              <a:spcAft>
                <a:spcPct val="0"/>
              </a:spcAft>
              <a:buFontTx/>
              <a:buNone/>
            </a:pPr>
            <a:r>
              <a:rPr lang="en-US" altLang="zh-CN" sz="1800">
                <a:ea typeface="宋体" charset="-122"/>
              </a:rPr>
              <a:t>IF (NOT EXISTS (SELECT P.SSN</a:t>
            </a:r>
          </a:p>
          <a:p>
            <a:pPr eaLnBrk="1" hangingPunct="1">
              <a:lnSpc>
                <a:spcPct val="100000"/>
              </a:lnSpc>
              <a:spcBef>
                <a:spcPct val="0"/>
              </a:spcBef>
              <a:spcAft>
                <a:spcPct val="0"/>
              </a:spcAft>
              <a:buFontTx/>
              <a:buNone/>
            </a:pPr>
            <a:r>
              <a:rPr lang="en-US" altLang="zh-CN" sz="1800">
                <a:ea typeface="宋体" charset="-122"/>
              </a:rPr>
              <a:t>      FROM Person P, inserted I</a:t>
            </a:r>
          </a:p>
          <a:p>
            <a:pPr eaLnBrk="1" hangingPunct="1">
              <a:lnSpc>
                <a:spcPct val="100000"/>
              </a:lnSpc>
              <a:spcBef>
                <a:spcPct val="0"/>
              </a:spcBef>
              <a:spcAft>
                <a:spcPct val="0"/>
              </a:spcAft>
              <a:buFontTx/>
              <a:buNone/>
            </a:pPr>
            <a:r>
              <a:rPr lang="en-US" altLang="zh-CN" sz="1800">
                <a:ea typeface="宋体" charset="-122"/>
              </a:rPr>
              <a:t>      WHERE P.SSN = I.SSN))</a:t>
            </a:r>
          </a:p>
          <a:p>
            <a:pPr eaLnBrk="1" hangingPunct="1">
              <a:lnSpc>
                <a:spcPct val="100000"/>
              </a:lnSpc>
              <a:spcBef>
                <a:spcPct val="0"/>
              </a:spcBef>
              <a:spcAft>
                <a:spcPct val="0"/>
              </a:spcAft>
              <a:buFontTx/>
              <a:buNone/>
            </a:pPr>
            <a:r>
              <a:rPr lang="en-US" altLang="zh-CN" sz="1800">
                <a:ea typeface="宋体" charset="-122"/>
              </a:rPr>
              <a:t>   INSERT INTO Person</a:t>
            </a:r>
          </a:p>
          <a:p>
            <a:pPr eaLnBrk="1" hangingPunct="1">
              <a:lnSpc>
                <a:spcPct val="100000"/>
              </a:lnSpc>
              <a:spcBef>
                <a:spcPct val="0"/>
              </a:spcBef>
              <a:spcAft>
                <a:spcPct val="0"/>
              </a:spcAft>
              <a:buFontTx/>
              <a:buNone/>
            </a:pPr>
            <a:r>
              <a:rPr lang="en-US" altLang="zh-CN" sz="1800">
                <a:ea typeface="宋体" charset="-122"/>
              </a:rPr>
              <a:t>      SELECT SSN,Name,Address,Birthdate,Comment</a:t>
            </a:r>
          </a:p>
          <a:p>
            <a:pPr eaLnBrk="1" hangingPunct="1">
              <a:lnSpc>
                <a:spcPct val="100000"/>
              </a:lnSpc>
              <a:spcBef>
                <a:spcPct val="0"/>
              </a:spcBef>
              <a:spcAft>
                <a:spcPct val="0"/>
              </a:spcAft>
              <a:buFontTx/>
              <a:buNone/>
            </a:pPr>
            <a:r>
              <a:rPr lang="en-US" altLang="zh-CN" sz="1800">
                <a:ea typeface="宋体" charset="-122"/>
              </a:rPr>
              <a:t>      FROM inserted</a:t>
            </a:r>
          </a:p>
        </p:txBody>
      </p:sp>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文档数据库排名</a:t>
            </a:r>
          </a:p>
        </p:txBody>
      </p:sp>
      <p:sp>
        <p:nvSpPr>
          <p:cNvPr id="3" name="内容占位符 2"/>
          <p:cNvSpPr>
            <a:spLocks noGrp="1"/>
          </p:cNvSpPr>
          <p:nvPr>
            <p:ph idx="1"/>
          </p:nvPr>
        </p:nvSpPr>
        <p:spPr/>
        <p:txBody>
          <a:bodyPr/>
          <a:lstStyle/>
          <a:p>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447800"/>
            <a:ext cx="895350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83751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pPr eaLnBrk="1" hangingPunct="1"/>
            <a:r>
              <a:rPr lang="en-US" altLang="zh-CN"/>
              <a:t>INSTEAD OF </a:t>
            </a:r>
            <a:r>
              <a:rPr lang="zh-CN" altLang="en-US"/>
              <a:t>触发器示例（三）</a:t>
            </a:r>
          </a:p>
        </p:txBody>
      </p:sp>
      <p:sp>
        <p:nvSpPr>
          <p:cNvPr id="230403" name="Rectangle 4"/>
          <p:cNvSpPr>
            <a:spLocks noChangeArrowheads="1"/>
          </p:cNvSpPr>
          <p:nvPr/>
        </p:nvSpPr>
        <p:spPr bwMode="auto">
          <a:xfrm>
            <a:off x="304800" y="1371600"/>
            <a:ext cx="8610600" cy="4953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a:t>
            </a:r>
            <a:r>
              <a:rPr lang="zh-CN" altLang="en-US">
                <a:ea typeface="宋体" charset="-122"/>
              </a:rPr>
              <a:t>如果有重复的，</a:t>
            </a:r>
          </a:p>
          <a:p>
            <a:pPr eaLnBrk="1" hangingPunct="1">
              <a:lnSpc>
                <a:spcPct val="100000"/>
              </a:lnSpc>
              <a:spcBef>
                <a:spcPct val="0"/>
              </a:spcBef>
              <a:spcAft>
                <a:spcPct val="0"/>
              </a:spcAft>
              <a:buFontTx/>
              <a:buNone/>
            </a:pPr>
            <a:r>
              <a:rPr lang="en-US" altLang="zh-CN">
                <a:ea typeface="宋体" charset="-122"/>
              </a:rPr>
              <a:t>ELSE </a:t>
            </a:r>
          </a:p>
          <a:p>
            <a:pPr eaLnBrk="1" hangingPunct="1">
              <a:lnSpc>
                <a:spcPct val="100000"/>
              </a:lnSpc>
              <a:spcBef>
                <a:spcPct val="0"/>
              </a:spcBef>
              <a:spcAft>
                <a:spcPct val="0"/>
              </a:spcAft>
              <a:buFontTx/>
              <a:buNone/>
            </a:pPr>
            <a:r>
              <a:rPr lang="en-US" altLang="zh-CN">
                <a:ea typeface="宋体" charset="-122"/>
              </a:rPr>
              <a:t>-- </a:t>
            </a:r>
            <a:r>
              <a:rPr lang="zh-CN" altLang="en-US">
                <a:ea typeface="宋体" charset="-122"/>
              </a:rPr>
              <a:t>将重复的个人信息记录插入到 </a:t>
            </a:r>
            <a:r>
              <a:rPr lang="en-US" altLang="zh-CN">
                <a:ea typeface="宋体" charset="-122"/>
              </a:rPr>
              <a:t>PersonDuplicates </a:t>
            </a:r>
            <a:r>
              <a:rPr lang="zh-CN" altLang="en-US">
                <a:ea typeface="宋体" charset="-122"/>
              </a:rPr>
              <a:t>表</a:t>
            </a:r>
            <a:r>
              <a:rPr lang="en-US" altLang="zh-CN">
                <a:ea typeface="宋体" charset="-122"/>
              </a:rPr>
              <a:t>.</a:t>
            </a:r>
          </a:p>
          <a:p>
            <a:pPr eaLnBrk="1" hangingPunct="1">
              <a:lnSpc>
                <a:spcPct val="100000"/>
              </a:lnSpc>
              <a:spcBef>
                <a:spcPct val="0"/>
              </a:spcBef>
              <a:spcAft>
                <a:spcPct val="0"/>
              </a:spcAft>
              <a:buFontTx/>
              <a:buNone/>
            </a:pPr>
            <a:r>
              <a:rPr lang="en-US" altLang="zh-CN">
                <a:ea typeface="宋体" charset="-122"/>
              </a:rPr>
              <a:t>   INSERT INTO PersonDuplicates</a:t>
            </a:r>
          </a:p>
          <a:p>
            <a:pPr eaLnBrk="1" hangingPunct="1">
              <a:lnSpc>
                <a:spcPct val="100000"/>
              </a:lnSpc>
              <a:spcBef>
                <a:spcPct val="0"/>
              </a:spcBef>
              <a:spcAft>
                <a:spcPct val="0"/>
              </a:spcAft>
              <a:buFontTx/>
              <a:buNone/>
            </a:pPr>
            <a:r>
              <a:rPr lang="en-US" altLang="zh-CN">
                <a:ea typeface="宋体" charset="-122"/>
              </a:rPr>
              <a:t>      SELECT SSN,Name,Address,Birthdate,SUSER_SNAME(),GETDATE()</a:t>
            </a:r>
          </a:p>
          <a:p>
            <a:pPr eaLnBrk="1" hangingPunct="1">
              <a:lnSpc>
                <a:spcPct val="100000"/>
              </a:lnSpc>
              <a:spcBef>
                <a:spcPct val="0"/>
              </a:spcBef>
              <a:spcAft>
                <a:spcPct val="0"/>
              </a:spcAft>
              <a:buFontTx/>
              <a:buNone/>
            </a:pPr>
            <a:r>
              <a:rPr lang="en-US" altLang="zh-CN">
                <a:ea typeface="宋体" charset="-122"/>
              </a:rPr>
              <a:t>      FROM inserted</a:t>
            </a:r>
          </a:p>
          <a:p>
            <a:pPr eaLnBrk="1" hangingPunct="1">
              <a:lnSpc>
                <a:spcPct val="100000"/>
              </a:lnSpc>
              <a:spcBef>
                <a:spcPct val="0"/>
              </a:spcBef>
              <a:spcAft>
                <a:spcPct val="0"/>
              </a:spcAft>
              <a:buFontTx/>
              <a:buNone/>
            </a:pPr>
            <a:r>
              <a:rPr lang="en-US" altLang="zh-CN">
                <a:ea typeface="宋体" charset="-122"/>
              </a:rPr>
              <a:t>-- </a:t>
            </a:r>
            <a:r>
              <a:rPr lang="zh-CN" altLang="en-US">
                <a:ea typeface="宋体" charset="-122"/>
              </a:rPr>
              <a:t>检查重复的员工信息</a:t>
            </a:r>
            <a:r>
              <a:rPr lang="en-US" altLang="zh-CN">
                <a:ea typeface="宋体" charset="-122"/>
              </a:rPr>
              <a:t>. </a:t>
            </a:r>
            <a:r>
              <a:rPr lang="zh-CN" altLang="en-US">
                <a:ea typeface="宋体" charset="-122"/>
              </a:rPr>
              <a:t>如果没有重复的则插入</a:t>
            </a:r>
            <a:r>
              <a:rPr lang="en-US" altLang="zh-CN">
                <a:ea typeface="宋体" charset="-122"/>
              </a:rPr>
              <a:t>.</a:t>
            </a:r>
          </a:p>
          <a:p>
            <a:pPr eaLnBrk="1" hangingPunct="1">
              <a:lnSpc>
                <a:spcPct val="100000"/>
              </a:lnSpc>
              <a:spcBef>
                <a:spcPct val="0"/>
              </a:spcBef>
              <a:spcAft>
                <a:spcPct val="0"/>
              </a:spcAft>
              <a:buFontTx/>
              <a:buNone/>
            </a:pPr>
            <a:r>
              <a:rPr lang="en-US" altLang="zh-CN">
                <a:ea typeface="宋体" charset="-122"/>
              </a:rPr>
              <a:t>IF (NOT EXISTS (SELECT E.SSN</a:t>
            </a:r>
          </a:p>
          <a:p>
            <a:pPr eaLnBrk="1" hangingPunct="1">
              <a:lnSpc>
                <a:spcPct val="100000"/>
              </a:lnSpc>
              <a:spcBef>
                <a:spcPct val="0"/>
              </a:spcBef>
              <a:spcAft>
                <a:spcPct val="0"/>
              </a:spcAft>
              <a:buFontTx/>
              <a:buNone/>
            </a:pPr>
            <a:r>
              <a:rPr lang="en-US" altLang="zh-CN">
                <a:ea typeface="宋体" charset="-122"/>
              </a:rPr>
              <a:t>      FROM EmployeeTable E, inserted</a:t>
            </a:r>
          </a:p>
          <a:p>
            <a:pPr eaLnBrk="1" hangingPunct="1">
              <a:lnSpc>
                <a:spcPct val="100000"/>
              </a:lnSpc>
              <a:spcBef>
                <a:spcPct val="0"/>
              </a:spcBef>
              <a:spcAft>
                <a:spcPct val="0"/>
              </a:spcAft>
              <a:buFontTx/>
              <a:buNone/>
            </a:pPr>
            <a:r>
              <a:rPr lang="en-US" altLang="zh-CN">
                <a:ea typeface="宋体" charset="-122"/>
              </a:rPr>
              <a:t>      WHERE E.SSN = inserted.SSN))</a:t>
            </a:r>
          </a:p>
          <a:p>
            <a:pPr eaLnBrk="1" hangingPunct="1">
              <a:lnSpc>
                <a:spcPct val="100000"/>
              </a:lnSpc>
              <a:spcBef>
                <a:spcPct val="0"/>
              </a:spcBef>
              <a:spcAft>
                <a:spcPct val="0"/>
              </a:spcAft>
              <a:buFontTx/>
              <a:buNone/>
            </a:pPr>
            <a:r>
              <a:rPr lang="en-US" altLang="zh-CN">
                <a:ea typeface="宋体" charset="-122"/>
              </a:rPr>
              <a:t>   INSERT INTO EmployeeTable</a:t>
            </a:r>
          </a:p>
          <a:p>
            <a:pPr eaLnBrk="1" hangingPunct="1">
              <a:lnSpc>
                <a:spcPct val="100000"/>
              </a:lnSpc>
              <a:spcBef>
                <a:spcPct val="0"/>
              </a:spcBef>
              <a:spcAft>
                <a:spcPct val="0"/>
              </a:spcAft>
              <a:buFontTx/>
              <a:buNone/>
            </a:pPr>
            <a:r>
              <a:rPr lang="en-US" altLang="zh-CN">
                <a:ea typeface="宋体" charset="-122"/>
              </a:rPr>
              <a:t>      SELECT EmployeeID,SSN, Department, Salary,Comment</a:t>
            </a:r>
          </a:p>
          <a:p>
            <a:pPr eaLnBrk="1" hangingPunct="1">
              <a:lnSpc>
                <a:spcPct val="100000"/>
              </a:lnSpc>
              <a:spcBef>
                <a:spcPct val="0"/>
              </a:spcBef>
              <a:spcAft>
                <a:spcPct val="0"/>
              </a:spcAft>
              <a:buFontTx/>
              <a:buNone/>
            </a:pPr>
            <a:r>
              <a:rPr lang="en-US" altLang="zh-CN">
                <a:ea typeface="宋体" charset="-122"/>
              </a:rPr>
              <a:t>      FROM inserted</a:t>
            </a:r>
          </a:p>
          <a:p>
            <a:pPr eaLnBrk="1" hangingPunct="1">
              <a:lnSpc>
                <a:spcPct val="100000"/>
              </a:lnSpc>
              <a:spcBef>
                <a:spcPct val="0"/>
              </a:spcBef>
              <a:spcAft>
                <a:spcPct val="0"/>
              </a:spcAft>
              <a:buFontTx/>
              <a:buNone/>
            </a:pPr>
            <a:r>
              <a:rPr lang="en-US" altLang="zh-CN">
                <a:ea typeface="宋体" charset="-122"/>
              </a:rPr>
              <a:t>ELSE</a:t>
            </a:r>
          </a:p>
        </p:txBody>
      </p:sp>
    </p:spTree>
  </p:cSld>
  <p:clrMapOvr>
    <a:masterClrMapping/>
  </p:clrMapOvr>
  <p:transition>
    <p:blinds dir="vert"/>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pPr eaLnBrk="1" hangingPunct="1"/>
            <a:r>
              <a:rPr lang="en-US" altLang="zh-CN"/>
              <a:t>INSTEAD OF </a:t>
            </a:r>
            <a:r>
              <a:rPr lang="zh-CN" altLang="en-US"/>
              <a:t>触发器示例（四）</a:t>
            </a:r>
          </a:p>
        </p:txBody>
      </p:sp>
      <p:sp>
        <p:nvSpPr>
          <p:cNvPr id="231427" name="Rectangle 4"/>
          <p:cNvSpPr>
            <a:spLocks noChangeArrowheads="1"/>
          </p:cNvSpPr>
          <p:nvPr/>
        </p:nvSpPr>
        <p:spPr bwMode="auto">
          <a:xfrm>
            <a:off x="685800" y="1447800"/>
            <a:ext cx="8001000" cy="3886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a:t>
            </a:r>
            <a:r>
              <a:rPr lang="zh-CN" altLang="en-US">
                <a:ea typeface="宋体" charset="-122"/>
              </a:rPr>
              <a:t>如果有重复的员工信息</a:t>
            </a:r>
            <a:r>
              <a:rPr lang="en-US" altLang="zh-CN">
                <a:ea typeface="宋体" charset="-122"/>
              </a:rPr>
              <a:t>, </a:t>
            </a:r>
            <a:r>
              <a:rPr lang="zh-CN" altLang="en-US">
                <a:ea typeface="宋体" charset="-122"/>
              </a:rPr>
              <a:t>修改员工信息表的已经存在的</a:t>
            </a:r>
          </a:p>
          <a:p>
            <a:pPr eaLnBrk="1" hangingPunct="1">
              <a:lnSpc>
                <a:spcPct val="100000"/>
              </a:lnSpc>
              <a:spcBef>
                <a:spcPct val="0"/>
              </a:spcBef>
              <a:spcAft>
                <a:spcPct val="0"/>
              </a:spcAft>
              <a:buFontTx/>
              <a:buNone/>
            </a:pPr>
            <a:r>
              <a:rPr lang="en-US" altLang="zh-CN">
                <a:ea typeface="宋体" charset="-122"/>
              </a:rPr>
              <a:t>--be a duplicate key violation error.</a:t>
            </a:r>
          </a:p>
          <a:p>
            <a:pPr eaLnBrk="1" hangingPunct="1">
              <a:lnSpc>
                <a:spcPct val="100000"/>
              </a:lnSpc>
              <a:spcBef>
                <a:spcPct val="0"/>
              </a:spcBef>
              <a:spcAft>
                <a:spcPct val="0"/>
              </a:spcAft>
              <a:buFontTx/>
              <a:buNone/>
            </a:pPr>
            <a:r>
              <a:rPr lang="en-US" altLang="zh-CN">
                <a:ea typeface="宋体" charset="-122"/>
              </a:rPr>
              <a:t>   UPDATE EmployeeTable</a:t>
            </a:r>
          </a:p>
          <a:p>
            <a:pPr eaLnBrk="1" hangingPunct="1">
              <a:lnSpc>
                <a:spcPct val="100000"/>
              </a:lnSpc>
              <a:spcBef>
                <a:spcPct val="0"/>
              </a:spcBef>
              <a:spcAft>
                <a:spcPct val="0"/>
              </a:spcAft>
              <a:buFontTx/>
              <a:buNone/>
            </a:pPr>
            <a:r>
              <a:rPr lang="en-US" altLang="zh-CN">
                <a:ea typeface="宋体" charset="-122"/>
              </a:rPr>
              <a:t>      SET EmployeeID = I.EmployeeID,</a:t>
            </a:r>
          </a:p>
          <a:p>
            <a:pPr eaLnBrk="1" hangingPunct="1">
              <a:lnSpc>
                <a:spcPct val="100000"/>
              </a:lnSpc>
              <a:spcBef>
                <a:spcPct val="0"/>
              </a:spcBef>
              <a:spcAft>
                <a:spcPct val="0"/>
              </a:spcAft>
              <a:buFontTx/>
              <a:buNone/>
            </a:pPr>
            <a:r>
              <a:rPr lang="en-US" altLang="zh-CN">
                <a:ea typeface="宋体" charset="-122"/>
              </a:rPr>
              <a:t>          Department = I.Department,</a:t>
            </a:r>
          </a:p>
          <a:p>
            <a:pPr eaLnBrk="1" hangingPunct="1">
              <a:lnSpc>
                <a:spcPct val="100000"/>
              </a:lnSpc>
              <a:spcBef>
                <a:spcPct val="0"/>
              </a:spcBef>
              <a:spcAft>
                <a:spcPct val="0"/>
              </a:spcAft>
              <a:buFontTx/>
              <a:buNone/>
            </a:pPr>
            <a:r>
              <a:rPr lang="en-US" altLang="zh-CN">
                <a:ea typeface="宋体" charset="-122"/>
              </a:rPr>
              <a:t>          Salary = I.Salary,</a:t>
            </a:r>
          </a:p>
          <a:p>
            <a:pPr eaLnBrk="1" hangingPunct="1">
              <a:lnSpc>
                <a:spcPct val="100000"/>
              </a:lnSpc>
              <a:spcBef>
                <a:spcPct val="0"/>
              </a:spcBef>
              <a:spcAft>
                <a:spcPct val="0"/>
              </a:spcAft>
              <a:buFontTx/>
              <a:buNone/>
            </a:pPr>
            <a:r>
              <a:rPr lang="en-US" altLang="zh-CN">
                <a:ea typeface="宋体" charset="-122"/>
              </a:rPr>
              <a:t>          Comment = I.Comment</a:t>
            </a:r>
          </a:p>
          <a:p>
            <a:pPr eaLnBrk="1" hangingPunct="1">
              <a:lnSpc>
                <a:spcPct val="100000"/>
              </a:lnSpc>
              <a:spcBef>
                <a:spcPct val="0"/>
              </a:spcBef>
              <a:spcAft>
                <a:spcPct val="0"/>
              </a:spcAft>
              <a:buFontTx/>
              <a:buNone/>
            </a:pPr>
            <a:r>
              <a:rPr lang="en-US" altLang="zh-CN">
                <a:ea typeface="宋体" charset="-122"/>
              </a:rPr>
              <a:t>   FROM EmployeeTable E, inserted I</a:t>
            </a:r>
          </a:p>
          <a:p>
            <a:pPr eaLnBrk="1" hangingPunct="1">
              <a:lnSpc>
                <a:spcPct val="100000"/>
              </a:lnSpc>
              <a:spcBef>
                <a:spcPct val="0"/>
              </a:spcBef>
              <a:spcAft>
                <a:spcPct val="0"/>
              </a:spcAft>
              <a:buFontTx/>
              <a:buNone/>
            </a:pPr>
            <a:r>
              <a:rPr lang="en-US" altLang="zh-CN">
                <a:ea typeface="宋体" charset="-122"/>
              </a:rPr>
              <a:t>   WHERE E.SSN = I.SSN</a:t>
            </a:r>
          </a:p>
          <a:p>
            <a:pPr eaLnBrk="1" hangingPunct="1">
              <a:lnSpc>
                <a:spcPct val="100000"/>
              </a:lnSpc>
              <a:spcBef>
                <a:spcPct val="0"/>
              </a:spcBef>
              <a:spcAft>
                <a:spcPct val="0"/>
              </a:spcAft>
              <a:buFontTx/>
              <a:buNone/>
            </a:pPr>
            <a:r>
              <a:rPr lang="en-US" altLang="zh-CN">
                <a:ea typeface="宋体" charset="-122"/>
              </a:rPr>
              <a:t>END</a:t>
            </a:r>
          </a:p>
          <a:p>
            <a:pPr eaLnBrk="1" hangingPunct="1">
              <a:lnSpc>
                <a:spcPct val="100000"/>
              </a:lnSpc>
              <a:spcBef>
                <a:spcPct val="0"/>
              </a:spcBef>
              <a:spcAft>
                <a:spcPct val="0"/>
              </a:spcAft>
              <a:buFontTx/>
              <a:buNone/>
            </a:pPr>
            <a:endParaRPr lang="en-US" altLang="zh-CN">
              <a:ea typeface="宋体" charset="-122"/>
            </a:endParaRPr>
          </a:p>
          <a:p>
            <a:pPr eaLnBrk="1" hangingPunct="1">
              <a:lnSpc>
                <a:spcPct val="100000"/>
              </a:lnSpc>
              <a:spcBef>
                <a:spcPct val="0"/>
              </a:spcBef>
              <a:spcAft>
                <a:spcPct val="0"/>
              </a:spcAft>
              <a:buFontTx/>
              <a:buNone/>
            </a:pPr>
            <a:endParaRPr lang="en-US" altLang="zh-CN">
              <a:ea typeface="宋体"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a:xfrm>
            <a:off x="457200" y="0"/>
            <a:ext cx="8229600" cy="1143000"/>
          </a:xfrm>
        </p:spPr>
        <p:txBody>
          <a:bodyPr/>
          <a:lstStyle/>
          <a:p>
            <a:pPr eaLnBrk="1" hangingPunct="1"/>
            <a:r>
              <a:rPr lang="zh-CN" altLang="en-US"/>
              <a:t>创建触发器</a:t>
            </a:r>
          </a:p>
        </p:txBody>
      </p:sp>
      <p:sp>
        <p:nvSpPr>
          <p:cNvPr id="232451" name="Rectangle 4"/>
          <p:cNvSpPr>
            <a:spLocks noChangeArrowheads="1"/>
          </p:cNvSpPr>
          <p:nvPr/>
        </p:nvSpPr>
        <p:spPr bwMode="auto">
          <a:xfrm>
            <a:off x="228600" y="1143000"/>
            <a:ext cx="83058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400" b="1">
                <a:ea typeface="宋体" charset="-122"/>
              </a:rPr>
              <a:t>CREATE TRIGGER trigger_name </a:t>
            </a:r>
          </a:p>
          <a:p>
            <a:pPr eaLnBrk="1" hangingPunct="1">
              <a:lnSpc>
                <a:spcPct val="100000"/>
              </a:lnSpc>
              <a:spcAft>
                <a:spcPct val="0"/>
              </a:spcAft>
              <a:buFontTx/>
              <a:buNone/>
            </a:pPr>
            <a:r>
              <a:rPr lang="en-US" altLang="zh-CN" sz="1400" b="1">
                <a:ea typeface="宋体" charset="-122"/>
              </a:rPr>
              <a:t>ON { table | view } </a:t>
            </a:r>
          </a:p>
          <a:p>
            <a:pPr eaLnBrk="1" hangingPunct="1">
              <a:lnSpc>
                <a:spcPct val="100000"/>
              </a:lnSpc>
              <a:spcAft>
                <a:spcPct val="0"/>
              </a:spcAft>
              <a:buFontTx/>
              <a:buNone/>
            </a:pPr>
            <a:r>
              <a:rPr lang="en-US" altLang="zh-CN" sz="1400" b="1">
                <a:ea typeface="宋体" charset="-122"/>
              </a:rPr>
              <a:t>[ WITH ENCRYPTION ] </a:t>
            </a:r>
          </a:p>
          <a:p>
            <a:pPr eaLnBrk="1" hangingPunct="1">
              <a:lnSpc>
                <a:spcPct val="100000"/>
              </a:lnSpc>
              <a:spcAft>
                <a:spcPct val="0"/>
              </a:spcAft>
              <a:buFontTx/>
              <a:buNone/>
            </a:pPr>
            <a:r>
              <a:rPr lang="en-US" altLang="zh-CN" sz="1400" b="1">
                <a:ea typeface="宋体" charset="-122"/>
              </a:rPr>
              <a:t>{</a:t>
            </a:r>
          </a:p>
          <a:p>
            <a:pPr eaLnBrk="1" hangingPunct="1">
              <a:lnSpc>
                <a:spcPct val="100000"/>
              </a:lnSpc>
              <a:spcAft>
                <a:spcPct val="0"/>
              </a:spcAft>
              <a:buFontTx/>
              <a:buNone/>
            </a:pPr>
            <a:r>
              <a:rPr lang="en-US" altLang="zh-CN" sz="1400" b="1">
                <a:ea typeface="宋体" charset="-122"/>
              </a:rPr>
              <a:t>    { { FOR | AFTER | INSTEAD OF } { [ INSERT ] [ , ] [ UPDATE ] }</a:t>
            </a:r>
          </a:p>
          <a:p>
            <a:pPr eaLnBrk="1" hangingPunct="1">
              <a:lnSpc>
                <a:spcPct val="100000"/>
              </a:lnSpc>
              <a:spcAft>
                <a:spcPct val="0"/>
              </a:spcAft>
              <a:buFontTx/>
              <a:buNone/>
            </a:pPr>
            <a:r>
              <a:rPr lang="en-US" altLang="zh-CN" sz="1400" b="1">
                <a:ea typeface="宋体" charset="-122"/>
              </a:rPr>
              <a:t>        [ WITH APPEND ]</a:t>
            </a:r>
          </a:p>
          <a:p>
            <a:pPr eaLnBrk="1" hangingPunct="1">
              <a:lnSpc>
                <a:spcPct val="100000"/>
              </a:lnSpc>
              <a:spcAft>
                <a:spcPct val="0"/>
              </a:spcAft>
              <a:buFontTx/>
              <a:buNone/>
            </a:pPr>
            <a:r>
              <a:rPr lang="en-US" altLang="zh-CN" sz="1400" b="1">
                <a:ea typeface="宋体" charset="-122"/>
              </a:rPr>
              <a:t>        [ NOT FOR REPLICATION ]</a:t>
            </a:r>
          </a:p>
          <a:p>
            <a:pPr eaLnBrk="1" hangingPunct="1">
              <a:lnSpc>
                <a:spcPct val="100000"/>
              </a:lnSpc>
              <a:spcAft>
                <a:spcPct val="0"/>
              </a:spcAft>
              <a:buFontTx/>
              <a:buNone/>
            </a:pPr>
            <a:r>
              <a:rPr lang="en-US" altLang="zh-CN" sz="1400" b="1">
                <a:ea typeface="宋体" charset="-122"/>
              </a:rPr>
              <a:t>        AS</a:t>
            </a:r>
          </a:p>
          <a:p>
            <a:pPr eaLnBrk="1" hangingPunct="1">
              <a:lnSpc>
                <a:spcPct val="100000"/>
              </a:lnSpc>
              <a:spcAft>
                <a:spcPct val="0"/>
              </a:spcAft>
              <a:buFontTx/>
              <a:buNone/>
            </a:pPr>
            <a:r>
              <a:rPr lang="en-US" altLang="zh-CN" sz="1400" b="1">
                <a:ea typeface="宋体" charset="-122"/>
              </a:rPr>
              <a:t>        [ { IF UPDATE ( column )</a:t>
            </a:r>
          </a:p>
          <a:p>
            <a:pPr eaLnBrk="1" hangingPunct="1">
              <a:lnSpc>
                <a:spcPct val="100000"/>
              </a:lnSpc>
              <a:spcAft>
                <a:spcPct val="0"/>
              </a:spcAft>
              <a:buFontTx/>
              <a:buNone/>
            </a:pPr>
            <a:r>
              <a:rPr lang="en-US" altLang="zh-CN" sz="1400" b="1">
                <a:ea typeface="宋体" charset="-122"/>
              </a:rPr>
              <a:t>            [ { AND | OR } UPDATE ( column ) ]</a:t>
            </a:r>
          </a:p>
          <a:p>
            <a:pPr eaLnBrk="1" hangingPunct="1">
              <a:lnSpc>
                <a:spcPct val="100000"/>
              </a:lnSpc>
              <a:spcAft>
                <a:spcPct val="0"/>
              </a:spcAft>
              <a:buFontTx/>
              <a:buNone/>
            </a:pPr>
            <a:r>
              <a:rPr lang="en-US" altLang="zh-CN" sz="1400" b="1">
                <a:ea typeface="宋体" charset="-122"/>
              </a:rPr>
              <a:t>                [ ...n ]</a:t>
            </a:r>
          </a:p>
          <a:p>
            <a:pPr eaLnBrk="1" hangingPunct="1">
              <a:lnSpc>
                <a:spcPct val="100000"/>
              </a:lnSpc>
              <a:spcAft>
                <a:spcPct val="0"/>
              </a:spcAft>
              <a:buFontTx/>
              <a:buNone/>
            </a:pPr>
            <a:r>
              <a:rPr lang="en-US" altLang="zh-CN" sz="1400" b="1">
                <a:ea typeface="宋体" charset="-122"/>
              </a:rPr>
              <a:t>        | IF ( COLUMNS_UPDATED ( ) { bitwise_operator } updated_bitmask )</a:t>
            </a:r>
          </a:p>
          <a:p>
            <a:pPr eaLnBrk="1" hangingPunct="1">
              <a:lnSpc>
                <a:spcPct val="100000"/>
              </a:lnSpc>
              <a:spcAft>
                <a:spcPct val="0"/>
              </a:spcAft>
              <a:buFontTx/>
              <a:buNone/>
            </a:pPr>
            <a:r>
              <a:rPr lang="en-US" altLang="zh-CN" sz="1400" b="1">
                <a:ea typeface="宋体" charset="-122"/>
              </a:rPr>
              <a:t>                { comparison_operator } column_bitmask [ ...n ]</a:t>
            </a:r>
          </a:p>
          <a:p>
            <a:pPr eaLnBrk="1" hangingPunct="1">
              <a:lnSpc>
                <a:spcPct val="100000"/>
              </a:lnSpc>
              <a:spcAft>
                <a:spcPct val="0"/>
              </a:spcAft>
              <a:buFontTx/>
              <a:buNone/>
            </a:pPr>
            <a:r>
              <a:rPr lang="en-US" altLang="zh-CN" sz="1400" b="1">
                <a:ea typeface="宋体" charset="-122"/>
              </a:rPr>
              <a:t>        } ] </a:t>
            </a:r>
          </a:p>
          <a:p>
            <a:pPr eaLnBrk="1" hangingPunct="1">
              <a:lnSpc>
                <a:spcPct val="100000"/>
              </a:lnSpc>
              <a:spcAft>
                <a:spcPct val="0"/>
              </a:spcAft>
              <a:buFontTx/>
              <a:buNone/>
            </a:pPr>
            <a:r>
              <a:rPr lang="en-US" altLang="zh-CN" sz="1400" b="1">
                <a:ea typeface="宋体" charset="-122"/>
              </a:rPr>
              <a:t>        sql_statement [ ...n ] </a:t>
            </a:r>
          </a:p>
          <a:p>
            <a:pPr eaLnBrk="1" hangingPunct="1">
              <a:lnSpc>
                <a:spcPct val="100000"/>
              </a:lnSpc>
              <a:spcAft>
                <a:spcPct val="0"/>
              </a:spcAft>
              <a:buFontTx/>
              <a:buNone/>
            </a:pPr>
            <a:r>
              <a:rPr lang="en-US" altLang="zh-CN" sz="1400" b="1">
                <a:ea typeface="宋体" charset="-122"/>
              </a:rPr>
              <a:t>    } </a:t>
            </a:r>
          </a:p>
          <a:p>
            <a:pPr eaLnBrk="1" hangingPunct="1">
              <a:lnSpc>
                <a:spcPct val="100000"/>
              </a:lnSpc>
              <a:spcAft>
                <a:spcPct val="0"/>
              </a:spcAft>
              <a:buFontTx/>
              <a:buNone/>
            </a:pPr>
            <a:r>
              <a:rPr lang="en-US" altLang="zh-CN" sz="1400" b="1">
                <a:ea typeface="宋体" charset="-122"/>
              </a:rPr>
              <a:t>} </a:t>
            </a:r>
          </a:p>
        </p:txBody>
      </p:sp>
    </p:spTree>
  </p:cSld>
  <p:clrMapOvr>
    <a:masterClrMapping/>
  </p:clrMapOvr>
  <p:transition>
    <p:comb dir="vert"/>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pPr eaLnBrk="1" hangingPunct="1"/>
            <a:r>
              <a:rPr lang="zh-CN" altLang="en-US"/>
              <a:t>显示触发器信息</a:t>
            </a:r>
          </a:p>
        </p:txBody>
      </p:sp>
      <p:sp>
        <p:nvSpPr>
          <p:cNvPr id="233475" name="Rectangle 3"/>
          <p:cNvSpPr>
            <a:spLocks noGrp="1" noChangeArrowheads="1"/>
          </p:cNvSpPr>
          <p:nvPr>
            <p:ph type="body" idx="1"/>
          </p:nvPr>
        </p:nvSpPr>
        <p:spPr/>
        <p:txBody>
          <a:bodyPr/>
          <a:lstStyle/>
          <a:p>
            <a:pPr eaLnBrk="1" hangingPunct="1"/>
            <a:r>
              <a:rPr lang="en-US" altLang="zh-CN"/>
              <a:t>sp_help </a:t>
            </a:r>
            <a:r>
              <a:rPr lang="zh-CN" altLang="en-US"/>
              <a:t>触发器名，显示触发器的所有者与创建时间</a:t>
            </a:r>
          </a:p>
          <a:p>
            <a:pPr eaLnBrk="1" hangingPunct="1"/>
            <a:r>
              <a:rPr lang="en-US" altLang="zh-CN"/>
              <a:t>sp_helptext </a:t>
            </a:r>
            <a:r>
              <a:rPr lang="zh-CN" altLang="en-US"/>
              <a:t>触发器名</a:t>
            </a:r>
            <a:r>
              <a:rPr lang="en-US" altLang="zh-CN"/>
              <a:t>, </a:t>
            </a:r>
            <a:r>
              <a:rPr lang="zh-CN" altLang="en-US"/>
              <a:t>显示触发器的源代码</a:t>
            </a:r>
          </a:p>
          <a:p>
            <a:pPr eaLnBrk="1" hangingPunct="1"/>
            <a:r>
              <a:rPr lang="en-US" altLang="zh-CN"/>
              <a:t>sp_helptrigger </a:t>
            </a:r>
            <a:r>
              <a:rPr lang="zh-CN" altLang="en-US"/>
              <a:t>表名</a:t>
            </a:r>
            <a:r>
              <a:rPr lang="en-US" altLang="zh-CN"/>
              <a:t>, </a:t>
            </a:r>
            <a:r>
              <a:rPr lang="zh-CN" altLang="en-US"/>
              <a:t>显示在该表上创建的触发器</a:t>
            </a:r>
          </a:p>
          <a:p>
            <a:pPr eaLnBrk="1" hangingPunct="1"/>
            <a:r>
              <a:rPr lang="en-US" altLang="zh-CN"/>
              <a:t>sp_depends </a:t>
            </a:r>
            <a:r>
              <a:rPr lang="zh-CN" altLang="en-US"/>
              <a:t>触发器名</a:t>
            </a:r>
            <a:r>
              <a:rPr lang="en-US" altLang="zh-CN"/>
              <a:t>, </a:t>
            </a:r>
            <a:r>
              <a:rPr lang="zh-CN" altLang="en-US"/>
              <a:t>显示触发器引用的对象清单</a:t>
            </a:r>
          </a:p>
        </p:txBody>
      </p:sp>
    </p:spTree>
  </p:cSld>
  <p:clrMapOvr>
    <a:masterClrMapping/>
  </p:clrMapOvr>
  <p:transition>
    <p:blinds/>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要求</a:t>
            </a:r>
          </a:p>
        </p:txBody>
      </p:sp>
      <p:sp>
        <p:nvSpPr>
          <p:cNvPr id="3" name="内容占位符 2"/>
          <p:cNvSpPr>
            <a:spLocks noGrp="1"/>
          </p:cNvSpPr>
          <p:nvPr>
            <p:ph idx="1"/>
          </p:nvPr>
        </p:nvSpPr>
        <p:spPr/>
        <p:txBody>
          <a:bodyPr/>
          <a:lstStyle/>
          <a:p>
            <a:r>
              <a:rPr lang="zh-CN" altLang="en-US" dirty="0"/>
              <a:t>掌握：存储过程的概念；能够深入分析存储过程的优点。</a:t>
            </a:r>
            <a:endParaRPr lang="en-US" altLang="zh-CN" dirty="0"/>
          </a:p>
          <a:p>
            <a:r>
              <a:rPr lang="zh-CN" altLang="en-US" dirty="0"/>
              <a:t>了解：存储过程的编程；存储过程的参数与返回值。</a:t>
            </a:r>
            <a:endParaRPr lang="en-US" altLang="zh-CN" dirty="0"/>
          </a:p>
          <a:p>
            <a:r>
              <a:rPr lang="zh-CN" altLang="en-US" dirty="0"/>
              <a:t>了解：游标的概念与使用。</a:t>
            </a:r>
            <a:endParaRPr lang="en-US" altLang="zh-CN" dirty="0"/>
          </a:p>
          <a:p>
            <a:r>
              <a:rPr lang="zh-CN" altLang="en-US" dirty="0"/>
              <a:t>掌握：触发器的概念，深入理解触发器的作用；</a:t>
            </a:r>
            <a:r>
              <a:rPr lang="en-US" altLang="zh-CN" dirty="0"/>
              <a:t>before</a:t>
            </a:r>
            <a:r>
              <a:rPr lang="zh-CN" altLang="en-US" dirty="0"/>
              <a:t>触发器与</a:t>
            </a:r>
            <a:r>
              <a:rPr lang="en-US" altLang="zh-CN" dirty="0"/>
              <a:t>after</a:t>
            </a:r>
            <a:r>
              <a:rPr lang="zh-CN" altLang="en-US" dirty="0"/>
              <a:t>触发器的区别；</a:t>
            </a:r>
            <a:r>
              <a:rPr lang="en-US" altLang="zh-CN" dirty="0"/>
              <a:t>instead of </a:t>
            </a:r>
            <a:r>
              <a:rPr lang="zh-CN" altLang="en-US" dirty="0"/>
              <a:t>触发器的概念。</a:t>
            </a:r>
            <a:endParaRPr lang="en-US" altLang="zh-CN" dirty="0"/>
          </a:p>
          <a:p>
            <a:r>
              <a:rPr lang="zh-CN" altLang="en-US" dirty="0"/>
              <a:t>掌握：触发器的编程，触发器中</a:t>
            </a:r>
            <a:r>
              <a:rPr lang="en-US" altLang="zh-CN" dirty="0"/>
              <a:t>inserted</a:t>
            </a:r>
            <a:r>
              <a:rPr lang="zh-CN" altLang="en-US" dirty="0"/>
              <a:t>与</a:t>
            </a:r>
            <a:r>
              <a:rPr lang="en-US" altLang="zh-CN" dirty="0"/>
              <a:t>deleted</a:t>
            </a:r>
            <a:r>
              <a:rPr lang="zh-CN" altLang="en-US" dirty="0"/>
              <a:t>表；</a:t>
            </a:r>
            <a:endParaRPr lang="en-US" altLang="zh-CN" dirty="0"/>
          </a:p>
          <a:p>
            <a:r>
              <a:rPr lang="zh-CN" altLang="en-US" dirty="0"/>
              <a:t>掌握：触发器的测试方法。设计测试用例、执行触发器、检查测试结果。</a:t>
            </a:r>
          </a:p>
        </p:txBody>
      </p:sp>
    </p:spTree>
    <p:extLst>
      <p:ext uri="{BB962C8B-B14F-4D97-AF65-F5344CB8AC3E}">
        <p14:creationId xmlns:p14="http://schemas.microsoft.com/office/powerpoint/2010/main" val="353124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时序数据库</a:t>
            </a:r>
          </a:p>
        </p:txBody>
      </p:sp>
      <p:sp>
        <p:nvSpPr>
          <p:cNvPr id="5" name="内容占位符 4"/>
          <p:cNvSpPr>
            <a:spLocks noGrp="1"/>
          </p:cNvSpPr>
          <p:nvPr>
            <p:ph idx="1"/>
          </p:nvPr>
        </p:nvSpPr>
        <p:spPr/>
        <p:txBody>
          <a:bodyPr/>
          <a:lstStyle/>
          <a:p>
            <a:r>
              <a:rPr lang="zh-CN" altLang="en-US" dirty="0"/>
              <a:t>时序数据是基于时间的一系列的数据。在有时间的坐标中将这些数据点连成线，往过去看可以做成多纬度报表，揭示其趋势性、规律性、异常性；往未来看可以做大数据分析，机器学习，实现预测和预警。</a:t>
            </a:r>
          </a:p>
          <a:p>
            <a:r>
              <a:rPr lang="zh-CN" altLang="en-US" dirty="0"/>
              <a:t>时序数据库就是存放时序数据的数据库，并且需要支持时序数据的快速写入、持久化、多纬度的聚合查询等基本功能。</a:t>
            </a:r>
          </a:p>
          <a:p>
            <a:r>
              <a:rPr lang="zh-CN" altLang="en-US" dirty="0"/>
              <a:t>对比传统数据库仅仅记录了数据的当前值，时序数据库则记录了所有的历史数据。同时时序数据的查询也总是会带上时间作为过滤条件。</a:t>
            </a:r>
          </a:p>
          <a:p>
            <a:r>
              <a:rPr lang="zh-CN" altLang="en-US" dirty="0"/>
              <a:t>典型产品：</a:t>
            </a:r>
            <a:r>
              <a:rPr lang="en-US" altLang="zh-CN" dirty="0" err="1"/>
              <a:t>InfluxDB</a:t>
            </a:r>
            <a:r>
              <a:rPr lang="zh-CN" altLang="en-US" dirty="0"/>
              <a:t>、</a:t>
            </a:r>
            <a:r>
              <a:rPr lang="en-US" altLang="zh-CN" dirty="0"/>
              <a:t>Prometheus(</a:t>
            </a:r>
            <a:r>
              <a:rPr lang="zh-CN" altLang="en-US" dirty="0"/>
              <a:t>普罗米修斯</a:t>
            </a:r>
            <a:r>
              <a:rPr lang="en-US" altLang="zh-CN" dirty="0"/>
              <a:t>)</a:t>
            </a:r>
            <a:r>
              <a:rPr lang="zh-CN" altLang="en-US" dirty="0"/>
              <a:t>、</a:t>
            </a:r>
            <a:r>
              <a:rPr lang="en-US" altLang="zh-CN" dirty="0" err="1"/>
              <a:t>OpenTSDB</a:t>
            </a:r>
            <a:r>
              <a:rPr lang="en-US" altLang="zh-CN" dirty="0"/>
              <a:t>(</a:t>
            </a:r>
            <a:r>
              <a:rPr lang="zh-CN" altLang="en-US" dirty="0"/>
              <a:t>底层基于</a:t>
            </a:r>
            <a:r>
              <a:rPr lang="en-US" altLang="zh-CN" dirty="0" err="1"/>
              <a:t>HBase</a:t>
            </a:r>
            <a:r>
              <a:rPr lang="en-US" altLang="zh-CN" dirty="0"/>
              <a:t>)</a:t>
            </a:r>
            <a:endParaRPr lang="zh-CN" altLang="en-US" dirty="0"/>
          </a:p>
        </p:txBody>
      </p:sp>
      <p:sp>
        <p:nvSpPr>
          <p:cNvPr id="6" name="AutoShape 2" descr="https://img-blog.csdnimg.cn/20190710213145324.jpg?x-oss-process=image/watermark,type_ZmFuZ3poZW5naGVpdGk,shadow_10,text_aHR0cHM6Ly9ibG9nLmNzZG4ubmV0L2xpeGlua3VhbjMyOA==,size_16,color_FFFFFF,t_7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24344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时序数据库排名</a:t>
            </a:r>
          </a:p>
        </p:txBody>
      </p:sp>
      <p:sp>
        <p:nvSpPr>
          <p:cNvPr id="3" name="内容占位符 2"/>
          <p:cNvSpPr>
            <a:spLocks noGrp="1"/>
          </p:cNvSpPr>
          <p:nvPr>
            <p:ph idx="1"/>
          </p:nvPr>
        </p:nvSpPr>
        <p:spPr/>
        <p:txBody>
          <a:bodyPr/>
          <a:lstStyle/>
          <a:p>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44986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571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p:txBody>
          <a:bodyPr/>
          <a:lstStyle/>
          <a:p>
            <a:pPr eaLnBrk="1" hangingPunct="1">
              <a:defRPr/>
            </a:pPr>
            <a:r>
              <a:rPr lang="zh-CN" altLang="en-US" sz="4400" dirty="0"/>
              <a:t>欢迎参加这门课程</a:t>
            </a:r>
          </a:p>
        </p:txBody>
      </p:sp>
      <p:sp>
        <p:nvSpPr>
          <p:cNvPr id="11" name="Rectangle 2"/>
          <p:cNvSpPr txBox="1">
            <a:spLocks noChangeArrowheads="1"/>
          </p:cNvSpPr>
          <p:nvPr/>
        </p:nvSpPr>
        <p:spPr bwMode="auto">
          <a:xfrm>
            <a:off x="4911787" y="3381585"/>
            <a:ext cx="3244850" cy="120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Arial" charset="0"/>
                <a:ea typeface="宋体" pitchFamily="2" charset="-122"/>
              </a:defRPr>
            </a:lvl2pPr>
            <a:lvl3pPr algn="ctr" rtl="0" eaLnBrk="0" fontAlgn="base" hangingPunct="0">
              <a:spcBef>
                <a:spcPct val="0"/>
              </a:spcBef>
              <a:spcAft>
                <a:spcPct val="0"/>
              </a:spcAft>
              <a:defRPr sz="2800" b="1">
                <a:solidFill>
                  <a:schemeClr val="tx2"/>
                </a:solidFill>
                <a:latin typeface="Arial" charset="0"/>
                <a:ea typeface="宋体" pitchFamily="2" charset="-122"/>
              </a:defRPr>
            </a:lvl3pPr>
            <a:lvl4pPr algn="ctr" rtl="0" eaLnBrk="0" fontAlgn="base" hangingPunct="0">
              <a:spcBef>
                <a:spcPct val="0"/>
              </a:spcBef>
              <a:spcAft>
                <a:spcPct val="0"/>
              </a:spcAft>
              <a:defRPr sz="2800" b="1">
                <a:solidFill>
                  <a:schemeClr val="tx2"/>
                </a:solidFill>
                <a:latin typeface="Arial" charset="0"/>
                <a:ea typeface="宋体" pitchFamily="2" charset="-122"/>
              </a:defRPr>
            </a:lvl4pPr>
            <a:lvl5pPr algn="ctr" rtl="0" eaLnBrk="0" fontAlgn="base" hangingPunct="0">
              <a:spcBef>
                <a:spcPct val="0"/>
              </a:spcBef>
              <a:spcAft>
                <a:spcPct val="0"/>
              </a:spcAft>
              <a:defRPr sz="2800" b="1">
                <a:solidFill>
                  <a:schemeClr val="tx2"/>
                </a:solidFill>
                <a:latin typeface="Arial" charset="0"/>
                <a:ea typeface="宋体" pitchFamily="2" charset="-122"/>
              </a:defRPr>
            </a:lvl5pPr>
            <a:lvl6pPr marL="457200" algn="ctr" rtl="0" fontAlgn="base">
              <a:spcBef>
                <a:spcPct val="0"/>
              </a:spcBef>
              <a:spcAft>
                <a:spcPct val="0"/>
              </a:spcAft>
              <a:defRPr sz="2800" b="1">
                <a:solidFill>
                  <a:schemeClr val="tx2"/>
                </a:solidFill>
                <a:latin typeface="Arial" charset="0"/>
                <a:ea typeface="宋体" pitchFamily="2" charset="-122"/>
              </a:defRPr>
            </a:lvl6pPr>
            <a:lvl7pPr marL="914400" algn="ctr" rtl="0" fontAlgn="base">
              <a:spcBef>
                <a:spcPct val="0"/>
              </a:spcBef>
              <a:spcAft>
                <a:spcPct val="0"/>
              </a:spcAft>
              <a:defRPr sz="2800" b="1">
                <a:solidFill>
                  <a:schemeClr val="tx2"/>
                </a:solidFill>
                <a:latin typeface="Arial" charset="0"/>
                <a:ea typeface="宋体" pitchFamily="2" charset="-122"/>
              </a:defRPr>
            </a:lvl7pPr>
            <a:lvl8pPr marL="1371600" algn="ctr" rtl="0" fontAlgn="base">
              <a:spcBef>
                <a:spcPct val="0"/>
              </a:spcBef>
              <a:spcAft>
                <a:spcPct val="0"/>
              </a:spcAft>
              <a:defRPr sz="2800" b="1">
                <a:solidFill>
                  <a:schemeClr val="tx2"/>
                </a:solidFill>
                <a:latin typeface="Arial" charset="0"/>
                <a:ea typeface="宋体" pitchFamily="2" charset="-122"/>
              </a:defRPr>
            </a:lvl8pPr>
            <a:lvl9pPr marL="1828800" algn="ctr" rtl="0" fontAlgn="base">
              <a:spcBef>
                <a:spcPct val="0"/>
              </a:spcBef>
              <a:spcAft>
                <a:spcPct val="0"/>
              </a:spcAft>
              <a:defRPr sz="2800" b="1">
                <a:solidFill>
                  <a:schemeClr val="tx2"/>
                </a:solidFill>
                <a:latin typeface="Arial" charset="0"/>
                <a:ea typeface="宋体" pitchFamily="2" charset="-122"/>
              </a:defRPr>
            </a:lvl9pPr>
          </a:lstStyle>
          <a:p>
            <a:pPr algn="l" eaLnBrk="1" hangingPunct="1">
              <a:defRPr/>
            </a:pPr>
            <a:r>
              <a:rPr lang="zh-CN" altLang="en-US" sz="2500" kern="0" dirty="0">
                <a:effectLst>
                  <a:outerShdw blurRad="38100" dist="38100" dir="2700000" algn="tl">
                    <a:srgbClr val="C0C0C0"/>
                  </a:outerShdw>
                </a:effectLst>
                <a:latin typeface="方正姚体" charset="0"/>
                <a:ea typeface="方正姚体" charset="0"/>
              </a:rPr>
              <a:t> 毛     先     领</a:t>
            </a:r>
            <a:endParaRPr lang="en-US" altLang="zh-CN" sz="2500" kern="0" dirty="0">
              <a:effectLst>
                <a:outerShdw blurRad="38100" dist="38100" dir="2700000" algn="tl">
                  <a:srgbClr val="C0C0C0"/>
                </a:outerShdw>
              </a:effectLst>
              <a:latin typeface="方正姚体" charset="0"/>
              <a:ea typeface="方正姚体" charset="0"/>
            </a:endParaRPr>
          </a:p>
          <a:p>
            <a:pPr algn="l" eaLnBrk="1" hangingPunct="1">
              <a:defRPr/>
            </a:pPr>
            <a:r>
              <a:rPr lang="zh-CN" altLang="en-US" sz="2500" kern="0" dirty="0">
                <a:effectLst>
                  <a:outerShdw blurRad="38100" dist="38100" dir="2700000" algn="tl">
                    <a:srgbClr val="C0C0C0"/>
                  </a:outerShdw>
                </a:effectLst>
                <a:latin typeface="方正姚体" charset="0"/>
                <a:ea typeface="方正姚体" charset="0"/>
              </a:rPr>
              <a:t> 欢迎联络：</a:t>
            </a:r>
            <a:br>
              <a:rPr lang="zh-CN" altLang="en-US" sz="2500" kern="0" dirty="0">
                <a:effectLst>
                  <a:outerShdw blurRad="38100" dist="38100" dir="2700000" algn="tl">
                    <a:srgbClr val="C0C0C0"/>
                  </a:outerShdw>
                </a:effectLst>
                <a:latin typeface="方正姚体" charset="0"/>
                <a:ea typeface="方正姚体" charset="0"/>
              </a:rPr>
            </a:br>
            <a:r>
              <a:rPr lang="zh-CN" altLang="en-US" sz="2500" kern="0" dirty="0">
                <a:effectLst>
                  <a:outerShdw blurRad="38100" dist="38100" dir="2700000" algn="tl">
                    <a:srgbClr val="C0C0C0"/>
                  </a:outerShdw>
                </a:effectLst>
                <a:latin typeface="方正姚体" charset="0"/>
                <a:ea typeface="方正姚体" charset="0"/>
              </a:rPr>
              <a:t>   </a:t>
            </a:r>
            <a:r>
              <a:rPr lang="en-US" altLang="zh-CN" sz="2500" kern="0" dirty="0" err="1">
                <a:effectLst>
                  <a:outerShdw blurRad="38100" dist="38100" dir="2700000" algn="tl">
                    <a:srgbClr val="C0C0C0"/>
                  </a:outerShdw>
                </a:effectLst>
                <a:latin typeface="方正姚体" charset="0"/>
                <a:ea typeface="方正姚体" charset="0"/>
              </a:rPr>
              <a:t>maoxl@bit.edu.cn</a:t>
            </a:r>
            <a:endParaRPr lang="en-US" altLang="zh-CN" sz="2500" kern="0" dirty="0">
              <a:effectLst>
                <a:outerShdw blurRad="38100" dist="38100" dir="2700000" algn="tl">
                  <a:srgbClr val="C0C0C0"/>
                </a:outerShdw>
              </a:effectLst>
              <a:latin typeface="方正姚体" charset="0"/>
              <a:ea typeface="方正姚体" charset="0"/>
            </a:endParaRPr>
          </a:p>
        </p:txBody>
      </p:sp>
      <p:sp>
        <p:nvSpPr>
          <p:cNvPr id="13" name="Rectangle 1"/>
          <p:cNvSpPr>
            <a:spLocks noChangeArrowheads="1"/>
          </p:cNvSpPr>
          <p:nvPr/>
        </p:nvSpPr>
        <p:spPr bwMode="auto">
          <a:xfrm>
            <a:off x="4911787" y="4721630"/>
            <a:ext cx="411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50000"/>
              </a:spcBef>
              <a:spcAft>
                <a:spcPct val="30000"/>
              </a:spcAft>
              <a:buBlip>
                <a:blip r:embed="rId2"/>
              </a:buBlip>
              <a:defRPr sz="2000">
                <a:solidFill>
                  <a:schemeClr val="tx1"/>
                </a:solidFill>
                <a:latin typeface="Arial" charset="0"/>
                <a:ea typeface="黑体" charset="-122"/>
              </a:defRPr>
            </a:lvl1pPr>
            <a:lvl2pPr marL="742950" indent="-285750">
              <a:spcBef>
                <a:spcPct val="20000"/>
              </a:spcBef>
              <a:buBlip>
                <a:blip r:embed="rId3"/>
              </a:buBlip>
              <a:defRPr sz="2000">
                <a:solidFill>
                  <a:schemeClr val="accent2"/>
                </a:solidFill>
                <a:latin typeface="Arial" charset="0"/>
                <a:ea typeface="黑体" charset="-122"/>
              </a:defRPr>
            </a:lvl2pPr>
            <a:lvl3pPr marL="1143000" indent="-228600">
              <a:spcBef>
                <a:spcPct val="20000"/>
              </a:spcBef>
              <a:buChar char="•"/>
              <a:defRPr>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zh-CN" altLang="en-US" sz="1800" b="1" dirty="0">
                <a:ea typeface="宋体" charset="-122"/>
              </a:rPr>
              <a:t>资料下载：</a:t>
            </a:r>
            <a:r>
              <a:rPr lang="en-US" altLang="zh-CN" sz="1800" b="1" dirty="0">
                <a:ea typeface="宋体" charset="-122"/>
              </a:rPr>
              <a:t>bitdbsystem1@sina.com</a:t>
            </a:r>
          </a:p>
        </p:txBody>
      </p:sp>
      <p:pic>
        <p:nvPicPr>
          <p:cNvPr id="15" name="Picture 11" descr="mage result for è±¹ ç¼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14" y="3942911"/>
            <a:ext cx="4498715" cy="2811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5701" t="19931" r="34825" b="29868"/>
          <a:stretch/>
        </p:blipFill>
        <p:spPr>
          <a:xfrm>
            <a:off x="4929372" y="2667000"/>
            <a:ext cx="2133600" cy="765060"/>
          </a:xfrm>
          <a:prstGeom prst="rect">
            <a:avLst/>
          </a:prstGeom>
        </p:spPr>
      </p:pic>
      <p:sp>
        <p:nvSpPr>
          <p:cNvPr id="6" name="Rounded Rectangle 5"/>
          <p:cNvSpPr/>
          <p:nvPr/>
        </p:nvSpPr>
        <p:spPr bwMode="auto">
          <a:xfrm>
            <a:off x="4800600" y="2438400"/>
            <a:ext cx="4114800" cy="3048000"/>
          </a:xfrm>
          <a:prstGeom prst="roundRect">
            <a:avLst/>
          </a:prstGeom>
          <a:noFill/>
          <a:ln w="5715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宋体" pitchFamily="2" charset="-122"/>
            </a:endParaRPr>
          </a:p>
        </p:txBody>
      </p:sp>
      <p:pic>
        <p:nvPicPr>
          <p:cNvPr id="9" name="Picture 8"/>
          <p:cNvPicPr>
            <a:picLocks noChangeAspect="1"/>
          </p:cNvPicPr>
          <p:nvPr/>
        </p:nvPicPr>
        <p:blipFill>
          <a:blip r:embed="rId6"/>
          <a:stretch>
            <a:fillRect/>
          </a:stretch>
        </p:blipFill>
        <p:spPr>
          <a:xfrm>
            <a:off x="169615" y="1371600"/>
            <a:ext cx="4498715" cy="2530527"/>
          </a:xfrm>
          <a:prstGeom prst="rect">
            <a:avLst/>
          </a:prstGeom>
        </p:spPr>
      </p:pic>
    </p:spTree>
    <p:extLst>
      <p:ext uri="{BB962C8B-B14F-4D97-AF65-F5344CB8AC3E}">
        <p14:creationId xmlns:p14="http://schemas.microsoft.com/office/powerpoint/2010/main" val="213103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图形数据库</a:t>
            </a:r>
          </a:p>
        </p:txBody>
      </p:sp>
      <p:sp>
        <p:nvSpPr>
          <p:cNvPr id="3" name="内容占位符 2"/>
          <p:cNvSpPr>
            <a:spLocks noGrp="1"/>
          </p:cNvSpPr>
          <p:nvPr>
            <p:ph idx="1"/>
          </p:nvPr>
        </p:nvSpPr>
        <p:spPr/>
        <p:txBody>
          <a:bodyPr/>
          <a:lstStyle/>
          <a:p>
            <a:r>
              <a:rPr lang="zh-CN" altLang="en-US" dirty="0"/>
              <a:t>图形数据库允许将数据以图的方式存储。实体会被作为顶点，而实体之间的关系则会被作为边。比如有三个实体，</a:t>
            </a:r>
            <a:r>
              <a:rPr lang="en-US" altLang="zh-CN" dirty="0"/>
              <a:t>Steve Jobs</a:t>
            </a:r>
            <a:r>
              <a:rPr lang="zh-CN" altLang="en-US" dirty="0"/>
              <a:t>、</a:t>
            </a:r>
            <a:r>
              <a:rPr lang="en-US" altLang="zh-CN" dirty="0"/>
              <a:t>Apple</a:t>
            </a:r>
            <a:r>
              <a:rPr lang="zh-CN" altLang="en-US" dirty="0"/>
              <a:t>和</a:t>
            </a:r>
            <a:r>
              <a:rPr lang="en-US" altLang="zh-CN" dirty="0"/>
              <a:t>Next</a:t>
            </a:r>
            <a:r>
              <a:rPr lang="zh-CN" altLang="en-US" dirty="0"/>
              <a:t>，则会有两个“</a:t>
            </a:r>
            <a:r>
              <a:rPr lang="en-US" altLang="zh-CN" dirty="0"/>
              <a:t>Founded by”</a:t>
            </a:r>
            <a:r>
              <a:rPr lang="zh-CN" altLang="en-US" dirty="0"/>
              <a:t>的边将</a:t>
            </a:r>
            <a:r>
              <a:rPr lang="en-US" altLang="zh-CN" dirty="0"/>
              <a:t>Apple</a:t>
            </a:r>
            <a:r>
              <a:rPr lang="zh-CN" altLang="en-US" dirty="0"/>
              <a:t>和</a:t>
            </a:r>
            <a:r>
              <a:rPr lang="en-US" altLang="zh-CN" dirty="0"/>
              <a:t>Next</a:t>
            </a:r>
            <a:r>
              <a:rPr lang="zh-CN" altLang="en-US" dirty="0"/>
              <a:t>连接到</a:t>
            </a:r>
            <a:r>
              <a:rPr lang="en-US" altLang="zh-CN" dirty="0"/>
              <a:t>Steve Jobs</a:t>
            </a:r>
            <a:r>
              <a:rPr lang="zh-CN" altLang="en-US" dirty="0"/>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2819400"/>
            <a:ext cx="79533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6295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a:t>SQL Server</a:t>
            </a:r>
            <a:r>
              <a:rPr lang="zh-CN" altLang="en-US"/>
              <a:t>的版本</a:t>
            </a:r>
          </a:p>
        </p:txBody>
      </p:sp>
      <p:graphicFrame>
        <p:nvGraphicFramePr>
          <p:cNvPr id="271430" name="Group 70"/>
          <p:cNvGraphicFramePr>
            <a:graphicFrameLocks noGrp="1"/>
          </p:cNvGraphicFramePr>
          <p:nvPr>
            <p:ph idx="1"/>
            <p:extLst>
              <p:ext uri="{D42A27DB-BD31-4B8C-83A1-F6EECF244321}">
                <p14:modId xmlns:p14="http://schemas.microsoft.com/office/powerpoint/2010/main" val="2090500925"/>
              </p:ext>
            </p:extLst>
          </p:nvPr>
        </p:nvGraphicFramePr>
        <p:xfrm>
          <a:off x="457200" y="1295400"/>
          <a:ext cx="8229600" cy="5100630"/>
        </p:xfrm>
        <a:graphic>
          <a:graphicData uri="http://schemas.openxmlformats.org/drawingml/2006/table">
            <a:tbl>
              <a:tblPr/>
              <a:tblGrid>
                <a:gridCol w="7620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5410200">
                  <a:extLst>
                    <a:ext uri="{9D8B030D-6E8A-4147-A177-3AD203B41FA5}">
                      <a16:colId xmlns:a16="http://schemas.microsoft.com/office/drawing/2014/main" val="20002"/>
                    </a:ext>
                  </a:extLst>
                </a:gridCol>
              </a:tblGrid>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dirty="0">
                          <a:ln>
                            <a:noFill/>
                          </a:ln>
                          <a:solidFill>
                            <a:schemeClr val="tx1"/>
                          </a:solidFill>
                          <a:effectLst/>
                          <a:latin typeface="Arial" charset="0"/>
                          <a:ea typeface="黑体" pitchFamily="2" charset="-122"/>
                        </a:rPr>
                        <a:t>年份</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版本</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说明</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3139">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1988</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SQL Server</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与</a:t>
                      </a:r>
                      <a:r>
                        <a:rPr kumimoji="0" lang="en-US" altLang="zh-CN" sz="1800" b="0" i="0" u="none" strike="noStrike" cap="none" normalizeH="0" baseline="0">
                          <a:ln>
                            <a:noFill/>
                          </a:ln>
                          <a:solidFill>
                            <a:schemeClr val="tx1"/>
                          </a:solidFill>
                          <a:effectLst/>
                          <a:latin typeface="Arial" charset="0"/>
                          <a:ea typeface="黑体" pitchFamily="2" charset="-122"/>
                        </a:rPr>
                        <a:t>Sybase</a:t>
                      </a:r>
                      <a:r>
                        <a:rPr kumimoji="0" lang="zh-CN" altLang="en-US" sz="1800" b="0" i="0" u="none" strike="noStrike" cap="none" normalizeH="0" baseline="0">
                          <a:ln>
                            <a:noFill/>
                          </a:ln>
                          <a:solidFill>
                            <a:schemeClr val="tx1"/>
                          </a:solidFill>
                          <a:effectLst/>
                          <a:latin typeface="Arial" charset="0"/>
                          <a:ea typeface="黑体" pitchFamily="2" charset="-122"/>
                        </a:rPr>
                        <a:t>共同开发</a:t>
                      </a:r>
                      <a:r>
                        <a:rPr kumimoji="0" lang="en-US" altLang="zh-CN" sz="1800" b="0" i="0" u="none" strike="noStrike" cap="none" normalizeH="0" baseline="0">
                          <a:ln>
                            <a:noFill/>
                          </a:ln>
                          <a:solidFill>
                            <a:schemeClr val="tx1"/>
                          </a:solidFill>
                          <a:effectLst/>
                          <a:latin typeface="Arial" charset="0"/>
                          <a:ea typeface="黑体" pitchFamily="2" charset="-122"/>
                        </a:rPr>
                        <a:t>,</a:t>
                      </a:r>
                      <a:r>
                        <a:rPr kumimoji="0" lang="zh-CN" altLang="en-US" sz="1800" b="0" i="0" u="none" strike="noStrike" cap="none" normalizeH="0" baseline="0">
                          <a:ln>
                            <a:noFill/>
                          </a:ln>
                          <a:solidFill>
                            <a:schemeClr val="tx1"/>
                          </a:solidFill>
                          <a:effectLst/>
                          <a:latin typeface="Arial" charset="0"/>
                          <a:ea typeface="黑体" pitchFamily="2" charset="-122"/>
                        </a:rPr>
                        <a:t>运行于</a:t>
                      </a:r>
                      <a:r>
                        <a:rPr kumimoji="0" lang="en-US" altLang="zh-CN" sz="1800" b="0" i="0" u="none" strike="noStrike" cap="none" normalizeH="0" baseline="0">
                          <a:ln>
                            <a:noFill/>
                          </a:ln>
                          <a:solidFill>
                            <a:schemeClr val="tx1"/>
                          </a:solidFill>
                          <a:effectLst/>
                          <a:latin typeface="Arial" charset="0"/>
                          <a:ea typeface="黑体" pitchFamily="2" charset="-122"/>
                        </a:rPr>
                        <a:t>OS/2</a:t>
                      </a:r>
                      <a:r>
                        <a:rPr kumimoji="0" lang="zh-CN" altLang="en-US" sz="1800" b="0" i="0" u="none" strike="noStrike" cap="none" normalizeH="0" baseline="0">
                          <a:ln>
                            <a:noFill/>
                          </a:ln>
                          <a:solidFill>
                            <a:schemeClr val="tx1"/>
                          </a:solidFill>
                          <a:effectLst/>
                          <a:latin typeface="Arial" charset="0"/>
                          <a:ea typeface="黑体" pitchFamily="2" charset="-122"/>
                        </a:rPr>
                        <a:t>上的联合应用程序</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1993</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SQL Server 4.2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功能较少的桌面系统</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1994</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endParaRPr kumimoji="0" lang="zh-CN" altLang="zh-CN" sz="1800" b="0" i="0" u="none" strike="noStrike" cap="none" normalizeH="0" baseline="0">
                        <a:ln>
                          <a:noFill/>
                        </a:ln>
                        <a:solidFill>
                          <a:schemeClr val="tx1"/>
                        </a:solidFill>
                        <a:effectLst/>
                        <a:latin typeface="Arial" charset="0"/>
                        <a:ea typeface="黑体"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与</a:t>
                      </a:r>
                      <a:r>
                        <a:rPr kumimoji="0" lang="en-US" altLang="zh-CN" sz="1800" b="0" i="0" u="none" strike="noStrike" cap="none" normalizeH="0" baseline="0">
                          <a:ln>
                            <a:noFill/>
                          </a:ln>
                          <a:solidFill>
                            <a:schemeClr val="tx1"/>
                          </a:solidFill>
                          <a:effectLst/>
                          <a:latin typeface="Arial" charset="0"/>
                          <a:ea typeface="黑体" pitchFamily="2" charset="-122"/>
                        </a:rPr>
                        <a:t>Sybase</a:t>
                      </a:r>
                      <a:r>
                        <a:rPr kumimoji="0" lang="zh-CN" altLang="en-US" sz="1800" b="0" i="0" u="none" strike="noStrike" cap="none" normalizeH="0" baseline="0">
                          <a:ln>
                            <a:noFill/>
                          </a:ln>
                          <a:solidFill>
                            <a:schemeClr val="tx1"/>
                          </a:solidFill>
                          <a:effectLst/>
                          <a:latin typeface="Arial" charset="0"/>
                          <a:ea typeface="黑体" pitchFamily="2" charset="-122"/>
                        </a:rPr>
                        <a:t>终止合作关系</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1995</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SQL Server 6.05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小型商用数据库管理系统</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1996</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SQL Server 6.5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endParaRPr kumimoji="0" lang="zh-CN" altLang="zh-CN" sz="1800" b="0" i="0" u="none" strike="noStrike" cap="none" normalizeH="0" baseline="0">
                        <a:ln>
                          <a:noFill/>
                        </a:ln>
                        <a:solidFill>
                          <a:schemeClr val="tx1"/>
                        </a:solidFill>
                        <a:effectLst/>
                        <a:latin typeface="Arial" charset="0"/>
                        <a:ea typeface="黑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1998</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SQL Server 7.0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endParaRPr kumimoji="0" lang="zh-CN" altLang="zh-CN" sz="1800" b="0" i="0" u="none" strike="noStrike" cap="none" normalizeH="0" baseline="0">
                        <a:ln>
                          <a:noFill/>
                        </a:ln>
                        <a:solidFill>
                          <a:schemeClr val="tx1"/>
                        </a:solidFill>
                        <a:effectLst/>
                        <a:latin typeface="Arial" charset="0"/>
                        <a:ea typeface="黑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2000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SQL Server 2000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企业级数据库</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2005</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a:ln>
                            <a:noFill/>
                          </a:ln>
                          <a:solidFill>
                            <a:schemeClr val="tx1"/>
                          </a:solidFill>
                          <a:effectLst/>
                          <a:latin typeface="Arial" charset="0"/>
                          <a:ea typeface="黑体" pitchFamily="2" charset="-122"/>
                        </a:rPr>
                        <a:t>SQL Server 2005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dirty="0">
                          <a:ln>
                            <a:noFill/>
                          </a:ln>
                          <a:solidFill>
                            <a:schemeClr val="tx1"/>
                          </a:solidFill>
                          <a:effectLst/>
                          <a:latin typeface="Arial" charset="0"/>
                          <a:ea typeface="黑体" pitchFamily="2" charset="-122"/>
                        </a:rPr>
                        <a:t>企业级数据库</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dirty="0">
                          <a:ln>
                            <a:noFill/>
                          </a:ln>
                          <a:solidFill>
                            <a:schemeClr val="tx1"/>
                          </a:solidFill>
                          <a:effectLst/>
                          <a:latin typeface="Arial" charset="0"/>
                          <a:ea typeface="黑体" pitchFamily="2" charset="-122"/>
                        </a:rPr>
                        <a:t>2008</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dirty="0">
                          <a:ln>
                            <a:noFill/>
                          </a:ln>
                          <a:solidFill>
                            <a:schemeClr val="tx1"/>
                          </a:solidFill>
                          <a:effectLst/>
                          <a:latin typeface="Arial" charset="0"/>
                          <a:ea typeface="黑体" pitchFamily="2" charset="-122"/>
                        </a:rPr>
                        <a:t>SQL Server 2008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endParaRPr kumimoji="0" lang="zh-CN" altLang="en-US" sz="1800" b="0" i="0" u="none" strike="noStrike" cap="none" normalizeH="0" baseline="0" dirty="0">
                        <a:ln>
                          <a:noFill/>
                        </a:ln>
                        <a:solidFill>
                          <a:schemeClr val="tx1"/>
                        </a:solidFill>
                        <a:effectLst/>
                        <a:latin typeface="Arial" charset="0"/>
                        <a:ea typeface="黑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dirty="0">
                          <a:ln>
                            <a:noFill/>
                          </a:ln>
                          <a:solidFill>
                            <a:schemeClr val="tx1"/>
                          </a:solidFill>
                          <a:effectLst/>
                          <a:latin typeface="Arial" charset="0"/>
                          <a:ea typeface="黑体" pitchFamily="2" charset="-122"/>
                        </a:rPr>
                        <a:t>2011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dirty="0">
                          <a:ln>
                            <a:noFill/>
                          </a:ln>
                          <a:solidFill>
                            <a:schemeClr val="tx1"/>
                          </a:solidFill>
                          <a:effectLst/>
                          <a:latin typeface="Arial" charset="0"/>
                          <a:ea typeface="黑体" pitchFamily="2" charset="-122"/>
                        </a:rPr>
                        <a:t>SQL Server 2012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endParaRPr kumimoji="0" lang="zh-CN" altLang="en-US" sz="1800" b="0" i="0" u="none" strike="noStrike" cap="none" normalizeH="0" baseline="0" dirty="0">
                        <a:ln>
                          <a:noFill/>
                        </a:ln>
                        <a:solidFill>
                          <a:schemeClr val="tx1"/>
                        </a:solidFill>
                        <a:effectLst/>
                        <a:latin typeface="Arial" charset="0"/>
                        <a:ea typeface="黑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20681">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dirty="0">
                          <a:ln>
                            <a:noFill/>
                          </a:ln>
                          <a:solidFill>
                            <a:schemeClr val="tx1"/>
                          </a:solidFill>
                          <a:effectLst/>
                          <a:latin typeface="Arial" charset="0"/>
                          <a:ea typeface="黑体" pitchFamily="2" charset="-122"/>
                        </a:rPr>
                        <a:t>2019</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en-US" altLang="zh-CN" sz="1800" b="0" i="0" u="none" strike="noStrike" cap="none" normalizeH="0" baseline="0" dirty="0">
                          <a:ln>
                            <a:noFill/>
                          </a:ln>
                          <a:solidFill>
                            <a:schemeClr val="tx1"/>
                          </a:solidFill>
                          <a:effectLst/>
                          <a:latin typeface="Arial" charset="0"/>
                          <a:ea typeface="黑体" pitchFamily="2" charset="-122"/>
                        </a:rPr>
                        <a:t>SQL Server 2019</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dirty="0">
                          <a:ln>
                            <a:noFill/>
                          </a:ln>
                          <a:solidFill>
                            <a:schemeClr val="tx1"/>
                          </a:solidFill>
                          <a:effectLst/>
                          <a:latin typeface="Arial" charset="0"/>
                          <a:ea typeface="黑体" pitchFamily="2" charset="-122"/>
                        </a:rPr>
                        <a:t>发布日期：</a:t>
                      </a:r>
                      <a:r>
                        <a:rPr kumimoji="0" lang="en-US" altLang="zh-CN" sz="1800" b="0" i="0" u="none" strike="noStrike" cap="none" normalizeH="0" baseline="0" dirty="0">
                          <a:ln>
                            <a:noFill/>
                          </a:ln>
                          <a:solidFill>
                            <a:schemeClr val="tx1"/>
                          </a:solidFill>
                          <a:effectLst/>
                          <a:latin typeface="Arial" charset="0"/>
                          <a:ea typeface="黑体" pitchFamily="2" charset="-122"/>
                        </a:rPr>
                        <a:t>2019/9</a:t>
                      </a:r>
                      <a:r>
                        <a:rPr kumimoji="0" lang="zh-CN" altLang="en-US" sz="1800" b="0" i="0" u="none" strike="noStrike" cap="none" normalizeH="0" baseline="0" dirty="0">
                          <a:ln>
                            <a:noFill/>
                          </a:ln>
                          <a:solidFill>
                            <a:schemeClr val="tx1"/>
                          </a:solidFill>
                          <a:effectLst/>
                          <a:latin typeface="Arial" charset="0"/>
                          <a:ea typeface="黑体" pitchFamily="2" charset="-122"/>
                        </a:rPr>
                        <a:t>，支持</a:t>
                      </a:r>
                      <a:r>
                        <a:rPr kumimoji="0" lang="en-US" altLang="zh-CN" sz="1800" b="0" i="0" u="none" strike="noStrike" cap="none" normalizeH="0" baseline="0" dirty="0">
                          <a:ln>
                            <a:noFill/>
                          </a:ln>
                          <a:solidFill>
                            <a:schemeClr val="tx1"/>
                          </a:solidFill>
                          <a:effectLst/>
                          <a:latin typeface="Arial" charset="0"/>
                          <a:ea typeface="黑体" pitchFamily="2" charset="-122"/>
                        </a:rPr>
                        <a:t>Linux</a:t>
                      </a:r>
                      <a:r>
                        <a:rPr kumimoji="0" lang="zh-CN" altLang="en-US" sz="1800" b="0" i="0" u="none" strike="noStrike" cap="none" normalizeH="0" baseline="0" dirty="0">
                          <a:ln>
                            <a:noFill/>
                          </a:ln>
                          <a:solidFill>
                            <a:schemeClr val="tx1"/>
                          </a:solidFill>
                          <a:effectLst/>
                          <a:latin typeface="Arial" charset="0"/>
                          <a:ea typeface="黑体" pitchFamily="2" charset="-122"/>
                        </a:rPr>
                        <a:t>和</a:t>
                      </a:r>
                      <a:r>
                        <a:rPr kumimoji="0" lang="en-US" altLang="zh-CN" sz="1800" b="0" i="0" u="none" strike="noStrike" cap="none" normalizeH="0" baseline="0" dirty="0">
                          <a:ln>
                            <a:noFill/>
                          </a:ln>
                          <a:solidFill>
                            <a:schemeClr val="tx1"/>
                          </a:solidFill>
                          <a:effectLst/>
                          <a:latin typeface="Arial" charset="0"/>
                          <a:ea typeface="黑体" pitchFamily="2" charset="-122"/>
                        </a:rPr>
                        <a:t>Windows</a:t>
                      </a:r>
                      <a:endParaRPr kumimoji="0" lang="zh-CN" altLang="en-US" sz="1800" b="0" i="0" u="none" strike="noStrike" cap="none" normalizeH="0" baseline="0" dirty="0">
                        <a:ln>
                          <a:noFill/>
                        </a:ln>
                        <a:solidFill>
                          <a:schemeClr val="tx1"/>
                        </a:solidFill>
                        <a:effectLst/>
                        <a:latin typeface="Arial" charset="0"/>
                        <a:ea typeface="黑体"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transition>
    <p:comb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Rectangle 3"/>
          <p:cNvSpPr>
            <a:spLocks noChangeArrowheads="1"/>
          </p:cNvSpPr>
          <p:nvPr/>
        </p:nvSpPr>
        <p:spPr bwMode="auto">
          <a:xfrm>
            <a:off x="228600" y="0"/>
            <a:ext cx="6400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buFont typeface="Arial" charset="0"/>
              <a:buChar char="•"/>
            </a:pPr>
            <a:r>
              <a:rPr lang="en-US" altLang="en-US" sz="2800" dirty="0">
                <a:solidFill>
                  <a:srgbClr val="222222"/>
                </a:solidFill>
              </a:rPr>
              <a:t>SQL Server 2008</a:t>
            </a:r>
          </a:p>
          <a:p>
            <a:pPr>
              <a:buFont typeface="Arial" charset="0"/>
              <a:buChar char="•"/>
            </a:pPr>
            <a:r>
              <a:rPr lang="en-US" altLang="en-US" sz="2800" dirty="0">
                <a:solidFill>
                  <a:srgbClr val="222222"/>
                </a:solidFill>
              </a:rPr>
              <a:t>SQL Server 2008 R2</a:t>
            </a:r>
          </a:p>
          <a:p>
            <a:pPr>
              <a:buFont typeface="Arial" charset="0"/>
              <a:buChar char="•"/>
            </a:pPr>
            <a:r>
              <a:rPr lang="en-US" altLang="en-US" sz="2800" dirty="0">
                <a:solidFill>
                  <a:srgbClr val="222222"/>
                </a:solidFill>
              </a:rPr>
              <a:t>SQL Server 2012</a:t>
            </a:r>
          </a:p>
          <a:p>
            <a:pPr>
              <a:buFont typeface="Arial" charset="0"/>
              <a:buChar char="•"/>
            </a:pPr>
            <a:r>
              <a:rPr lang="en-US" altLang="en-US" sz="2800" dirty="0">
                <a:solidFill>
                  <a:srgbClr val="222222"/>
                </a:solidFill>
              </a:rPr>
              <a:t>SQL Server 2014</a:t>
            </a:r>
          </a:p>
          <a:p>
            <a:pPr>
              <a:buFont typeface="Arial" charset="0"/>
              <a:buChar char="•"/>
            </a:pPr>
            <a:r>
              <a:rPr lang="en-US" altLang="en-US" sz="2800" dirty="0">
                <a:solidFill>
                  <a:srgbClr val="222222"/>
                </a:solidFill>
              </a:rPr>
              <a:t>SQL Server 2016</a:t>
            </a:r>
          </a:p>
        </p:txBody>
      </p:sp>
      <p:pic>
        <p:nvPicPr>
          <p:cNvPr id="28262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12975"/>
            <a:ext cx="82296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27" name="TextBox 6"/>
          <p:cNvSpPr txBox="1">
            <a:spLocks noChangeArrowheads="1"/>
          </p:cNvSpPr>
          <p:nvPr/>
        </p:nvSpPr>
        <p:spPr bwMode="auto">
          <a:xfrm>
            <a:off x="4884738" y="382588"/>
            <a:ext cx="44942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400" b="1">
                <a:solidFill>
                  <a:srgbClr val="FF0000"/>
                </a:solidFill>
              </a:rPr>
              <a:t>为什么不选最新的数据库学习？</a:t>
            </a:r>
            <a:endParaRPr lang="en-US" altLang="en-US" sz="2400" b="1">
              <a:solidFill>
                <a:srgbClr val="FF0000"/>
              </a:solidFill>
            </a:endParaRPr>
          </a:p>
        </p:txBody>
      </p:sp>
    </p:spTree>
    <p:extLst>
      <p:ext uri="{BB962C8B-B14F-4D97-AF65-F5344CB8AC3E}">
        <p14:creationId xmlns:p14="http://schemas.microsoft.com/office/powerpoint/2010/main" val="91843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题目一：你作为一名数据库设计师</a:t>
            </a:r>
            <a:endParaRPr lang="en-US" dirty="0"/>
          </a:p>
        </p:txBody>
      </p:sp>
      <p:sp>
        <p:nvSpPr>
          <p:cNvPr id="3" name="Content Placeholder 2"/>
          <p:cNvSpPr>
            <a:spLocks noGrp="1"/>
          </p:cNvSpPr>
          <p:nvPr>
            <p:ph idx="1"/>
          </p:nvPr>
        </p:nvSpPr>
        <p:spPr/>
        <p:txBody>
          <a:bodyPr/>
          <a:lstStyle/>
          <a:p>
            <a:r>
              <a:rPr lang="zh-CN" altLang="en-US" sz="2400" dirty="0"/>
              <a:t>请设计一个数据库管理系统，写出其组件、功能及组件之间关系，越详细越好！</a:t>
            </a:r>
            <a:endParaRPr lang="en-US" altLang="zh-CN" sz="2400" dirty="0"/>
          </a:p>
          <a:p>
            <a:r>
              <a:rPr lang="zh-CN" altLang="en-US" sz="2400" dirty="0"/>
              <a:t>拿出笔和纸</a:t>
            </a:r>
            <a:endParaRPr lang="en-US" altLang="zh-CN" sz="2400" dirty="0"/>
          </a:p>
          <a:p>
            <a:r>
              <a:rPr lang="zh-CN" altLang="en-US" sz="2400" dirty="0"/>
              <a:t>时间</a:t>
            </a:r>
            <a:r>
              <a:rPr lang="en-US" altLang="zh-CN" sz="2400" dirty="0"/>
              <a:t>15</a:t>
            </a:r>
            <a:r>
              <a:rPr lang="zh-CN" altLang="en-US" sz="2400" dirty="0"/>
              <a:t>分钟</a:t>
            </a:r>
            <a:endParaRPr lang="en-US" altLang="zh-CN" sz="2400" dirty="0"/>
          </a:p>
          <a:p>
            <a:r>
              <a:rPr lang="zh-CN" altLang="en-US" sz="2400" dirty="0"/>
              <a:t>随机挑选同学上讲台来讲其方案</a:t>
            </a:r>
            <a:endParaRPr lang="en-US" sz="2400" dirty="0"/>
          </a:p>
        </p:txBody>
      </p:sp>
    </p:spTree>
    <p:extLst>
      <p:ext uri="{BB962C8B-B14F-4D97-AF65-F5344CB8AC3E}">
        <p14:creationId xmlns:p14="http://schemas.microsoft.com/office/powerpoint/2010/main" val="3117209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en-US" altLang="zh-CN"/>
              <a:t>SQL Server 2012 </a:t>
            </a:r>
            <a:r>
              <a:rPr lang="zh-CN" altLang="en-US"/>
              <a:t>各版本功能比较</a:t>
            </a:r>
          </a:p>
        </p:txBody>
      </p:sp>
      <p:graphicFrame>
        <p:nvGraphicFramePr>
          <p:cNvPr id="4" name="表格占位符 3"/>
          <p:cNvGraphicFramePr>
            <a:graphicFrameLocks noGrp="1"/>
          </p:cNvGraphicFramePr>
          <p:nvPr>
            <p:ph type="tbl" idx="1"/>
          </p:nvPr>
        </p:nvGraphicFramePr>
        <p:xfrm>
          <a:off x="304800" y="1295400"/>
          <a:ext cx="8534399" cy="4418016"/>
        </p:xfrm>
        <a:graphic>
          <a:graphicData uri="http://schemas.openxmlformats.org/drawingml/2006/table">
            <a:tbl>
              <a:tblPr firstRow="1" bandRow="1">
                <a:tableStyleId>{69CF1AB2-1976-4502-BF36-3FF5EA218861}</a:tableStyleId>
              </a:tblPr>
              <a:tblGrid>
                <a:gridCol w="1954139">
                  <a:extLst>
                    <a:ext uri="{9D8B030D-6E8A-4147-A177-3AD203B41FA5}">
                      <a16:colId xmlns:a16="http://schemas.microsoft.com/office/drawing/2014/main" val="20000"/>
                    </a:ext>
                  </a:extLst>
                </a:gridCol>
                <a:gridCol w="2193420">
                  <a:extLst>
                    <a:ext uri="{9D8B030D-6E8A-4147-A177-3AD203B41FA5}">
                      <a16:colId xmlns:a16="http://schemas.microsoft.com/office/drawing/2014/main" val="20001"/>
                    </a:ext>
                  </a:extLst>
                </a:gridCol>
                <a:gridCol w="2193420">
                  <a:extLst>
                    <a:ext uri="{9D8B030D-6E8A-4147-A177-3AD203B41FA5}">
                      <a16:colId xmlns:a16="http://schemas.microsoft.com/office/drawing/2014/main" val="20002"/>
                    </a:ext>
                  </a:extLst>
                </a:gridCol>
                <a:gridCol w="2193420">
                  <a:extLst>
                    <a:ext uri="{9D8B030D-6E8A-4147-A177-3AD203B41FA5}">
                      <a16:colId xmlns:a16="http://schemas.microsoft.com/office/drawing/2014/main" val="20003"/>
                    </a:ext>
                  </a:extLst>
                </a:gridCol>
              </a:tblGrid>
              <a:tr h="731940">
                <a:tc>
                  <a:txBody>
                    <a:bodyPr/>
                    <a:lstStyle/>
                    <a:p>
                      <a:pPr algn="l"/>
                      <a:r>
                        <a:rPr lang="zh-CN" altLang="en-US" sz="1600" dirty="0">
                          <a:effectLst/>
                        </a:rPr>
                        <a:t>功能名称</a:t>
                      </a:r>
                      <a:endParaRPr lang="zh-CN" altLang="en-US" sz="1600" dirty="0">
                        <a:solidFill>
                          <a:srgbClr val="454545"/>
                        </a:solidFill>
                        <a:effectLst/>
                        <a:latin typeface="Verdana"/>
                      </a:endParaRPr>
                    </a:p>
                  </a:txBody>
                  <a:tcPr marL="13400" marR="13400" marT="13398" marB="13398" anchor="ctr"/>
                </a:tc>
                <a:tc>
                  <a:txBody>
                    <a:bodyPr/>
                    <a:lstStyle/>
                    <a:p>
                      <a:pPr algn="l"/>
                      <a:r>
                        <a:rPr lang="en-US" sz="1600" dirty="0">
                          <a:effectLst/>
                        </a:rPr>
                        <a:t>Enterprise</a:t>
                      </a:r>
                      <a:endParaRPr lang="en-US" sz="1600" dirty="0">
                        <a:solidFill>
                          <a:srgbClr val="454545"/>
                        </a:solidFill>
                        <a:effectLst/>
                        <a:latin typeface="Verdana"/>
                      </a:endParaRPr>
                    </a:p>
                  </a:txBody>
                  <a:tcPr marL="13400" marR="13400" marT="13398" marB="13398" anchor="ctr"/>
                </a:tc>
                <a:tc>
                  <a:txBody>
                    <a:bodyPr/>
                    <a:lstStyle/>
                    <a:p>
                      <a:pPr algn="l"/>
                      <a:r>
                        <a:rPr lang="en-US" sz="1600" dirty="0">
                          <a:effectLst/>
                        </a:rPr>
                        <a:t>Standard</a:t>
                      </a:r>
                      <a:endParaRPr lang="en-US" sz="1600" dirty="0">
                        <a:solidFill>
                          <a:srgbClr val="454545"/>
                        </a:solidFill>
                        <a:effectLst/>
                        <a:latin typeface="Verdana"/>
                      </a:endParaRPr>
                    </a:p>
                  </a:txBody>
                  <a:tcPr marL="13400" marR="13400" marT="13398" marB="13398" anchor="ctr"/>
                </a:tc>
                <a:tc>
                  <a:txBody>
                    <a:bodyPr/>
                    <a:lstStyle/>
                    <a:p>
                      <a:pPr algn="l"/>
                      <a:r>
                        <a:rPr lang="en-US" sz="1600" dirty="0">
                          <a:effectLst/>
                        </a:rPr>
                        <a:t>Express</a:t>
                      </a:r>
                      <a:endParaRPr lang="en-US" sz="1600" dirty="0">
                        <a:solidFill>
                          <a:srgbClr val="454545"/>
                        </a:solidFill>
                        <a:effectLst/>
                        <a:latin typeface="Verdana"/>
                      </a:endParaRPr>
                    </a:p>
                  </a:txBody>
                  <a:tcPr marL="13400" marR="13400" marT="13398" marB="13398" anchor="ctr"/>
                </a:tc>
                <a:extLst>
                  <a:ext uri="{0D108BD9-81ED-4DB2-BD59-A6C34878D82A}">
                    <a16:rowId xmlns:a16="http://schemas.microsoft.com/office/drawing/2014/main" val="10000"/>
                  </a:ext>
                </a:extLst>
              </a:tr>
              <a:tr h="731940">
                <a:tc>
                  <a:txBody>
                    <a:bodyPr/>
                    <a:lstStyle/>
                    <a:p>
                      <a:pPr algn="l"/>
                      <a:r>
                        <a:rPr lang="zh-CN" altLang="en-US" sz="1600" dirty="0">
                          <a:effectLst/>
                        </a:rPr>
                        <a:t>单个实例使用的最大计算能力</a:t>
                      </a:r>
                      <a:endParaRPr lang="zh-CN" altLang="en-US" sz="1600" dirty="0">
                        <a:solidFill>
                          <a:srgbClr val="454545"/>
                        </a:solidFill>
                        <a:effectLst/>
                        <a:latin typeface="Verdana"/>
                      </a:endParaRPr>
                    </a:p>
                  </a:txBody>
                  <a:tcPr marL="13400" marR="13400" marT="13398" marB="13398" anchor="ctr"/>
                </a:tc>
                <a:tc>
                  <a:txBody>
                    <a:bodyPr/>
                    <a:lstStyle/>
                    <a:p>
                      <a:pPr algn="l"/>
                      <a:r>
                        <a:rPr lang="zh-CN" altLang="en-US" sz="1600" dirty="0">
                          <a:effectLst/>
                        </a:rPr>
                        <a:t>操作系统最大值</a:t>
                      </a:r>
                      <a:endParaRPr lang="zh-CN" altLang="en-US" sz="1600" dirty="0">
                        <a:solidFill>
                          <a:srgbClr val="454545"/>
                        </a:solidFill>
                        <a:effectLst/>
                        <a:latin typeface="Verdana"/>
                      </a:endParaRPr>
                    </a:p>
                  </a:txBody>
                  <a:tcPr marL="13400" marR="13400" marT="13398" marB="13398" anchor="ctr"/>
                </a:tc>
                <a:tc>
                  <a:txBody>
                    <a:bodyPr/>
                    <a:lstStyle/>
                    <a:p>
                      <a:pPr algn="l"/>
                      <a:r>
                        <a:rPr lang="zh-CN" altLang="en-US" sz="1600" dirty="0">
                          <a:effectLst/>
                        </a:rPr>
                        <a:t>限制为 </a:t>
                      </a:r>
                      <a:r>
                        <a:rPr lang="en-US" altLang="zh-CN" sz="1600" dirty="0">
                          <a:effectLst/>
                        </a:rPr>
                        <a:t>4 </a:t>
                      </a:r>
                      <a:r>
                        <a:rPr lang="zh-CN" altLang="en-US" sz="1600" dirty="0">
                          <a:effectLst/>
                        </a:rPr>
                        <a:t>个插槽或 </a:t>
                      </a:r>
                      <a:r>
                        <a:rPr lang="en-US" altLang="zh-CN" sz="1600" dirty="0">
                          <a:effectLst/>
                        </a:rPr>
                        <a:t>16 </a:t>
                      </a:r>
                      <a:r>
                        <a:rPr lang="zh-CN" altLang="en-US" sz="1600" dirty="0">
                          <a:effectLst/>
                        </a:rPr>
                        <a:t>核，取二者中的较小值</a:t>
                      </a:r>
                      <a:endParaRPr lang="zh-CN" altLang="en-US" sz="1600" dirty="0">
                        <a:solidFill>
                          <a:srgbClr val="454545"/>
                        </a:solidFill>
                        <a:effectLst/>
                        <a:latin typeface="Verdana"/>
                      </a:endParaRPr>
                    </a:p>
                  </a:txBody>
                  <a:tcPr marL="13400" marR="13400" marT="13398" marB="13398" anchor="ctr"/>
                </a:tc>
                <a:tc>
                  <a:txBody>
                    <a:bodyPr/>
                    <a:lstStyle/>
                    <a:p>
                      <a:pPr algn="l"/>
                      <a:r>
                        <a:rPr lang="zh-CN" altLang="en-US" sz="1600" dirty="0">
                          <a:effectLst/>
                        </a:rPr>
                        <a:t>限制为 </a:t>
                      </a:r>
                      <a:r>
                        <a:rPr lang="en-US" altLang="zh-CN" sz="1600" dirty="0">
                          <a:effectLst/>
                        </a:rPr>
                        <a:t>1 </a:t>
                      </a:r>
                      <a:r>
                        <a:rPr lang="zh-CN" altLang="en-US" sz="1600" dirty="0">
                          <a:effectLst/>
                        </a:rPr>
                        <a:t>个插槽或 </a:t>
                      </a:r>
                      <a:r>
                        <a:rPr lang="en-US" altLang="zh-CN" sz="1600" dirty="0">
                          <a:effectLst/>
                        </a:rPr>
                        <a:t>4 </a:t>
                      </a:r>
                      <a:r>
                        <a:rPr lang="zh-CN" altLang="en-US" sz="1600" dirty="0">
                          <a:effectLst/>
                        </a:rPr>
                        <a:t>核，取二者中的较小值</a:t>
                      </a:r>
                      <a:endParaRPr lang="zh-CN" altLang="en-US" sz="1600" dirty="0">
                        <a:solidFill>
                          <a:srgbClr val="454545"/>
                        </a:solidFill>
                        <a:effectLst/>
                        <a:latin typeface="Verdana"/>
                      </a:endParaRPr>
                    </a:p>
                  </a:txBody>
                  <a:tcPr marL="13400" marR="13400" marT="13398" marB="13398" anchor="ctr"/>
                </a:tc>
                <a:extLst>
                  <a:ext uri="{0D108BD9-81ED-4DB2-BD59-A6C34878D82A}">
                    <a16:rowId xmlns:a16="http://schemas.microsoft.com/office/drawing/2014/main" val="10001"/>
                  </a:ext>
                </a:extLst>
              </a:tr>
              <a:tr h="758315">
                <a:tc>
                  <a:txBody>
                    <a:bodyPr/>
                    <a:lstStyle/>
                    <a:p>
                      <a:pPr algn="l"/>
                      <a:r>
                        <a:rPr lang="zh-CN" altLang="en-US" sz="1600" dirty="0">
                          <a:effectLst/>
                        </a:rPr>
                        <a:t>利用的最大内存（</a:t>
                      </a:r>
                      <a:r>
                        <a:rPr lang="en-US" sz="1600" dirty="0">
                          <a:effectLst/>
                        </a:rPr>
                        <a:t>SQL Server </a:t>
                      </a:r>
                      <a:r>
                        <a:rPr lang="zh-CN" altLang="en-US" sz="1600" dirty="0">
                          <a:effectLst/>
                        </a:rPr>
                        <a:t>数据库引擎）</a:t>
                      </a:r>
                      <a:endParaRPr lang="zh-CN" altLang="en-US" sz="1600" dirty="0">
                        <a:solidFill>
                          <a:srgbClr val="454545"/>
                        </a:solidFill>
                        <a:effectLst/>
                        <a:latin typeface="Verdana"/>
                      </a:endParaRPr>
                    </a:p>
                  </a:txBody>
                  <a:tcPr marL="13400" marR="13400" marT="13398" marB="13398" anchor="ctr"/>
                </a:tc>
                <a:tc>
                  <a:txBody>
                    <a:bodyPr/>
                    <a:lstStyle/>
                    <a:p>
                      <a:pPr algn="l"/>
                      <a:r>
                        <a:rPr lang="zh-CN" altLang="en-US" sz="1600" dirty="0">
                          <a:effectLst/>
                        </a:rPr>
                        <a:t>操作系统支持的最大值</a:t>
                      </a:r>
                      <a:endParaRPr lang="zh-CN" altLang="en-US" sz="1600" dirty="0">
                        <a:solidFill>
                          <a:srgbClr val="454545"/>
                        </a:solidFill>
                        <a:effectLst/>
                        <a:latin typeface="Verdana"/>
                      </a:endParaRPr>
                    </a:p>
                  </a:txBody>
                  <a:tcPr marL="13400" marR="13400" marT="13398" marB="13398" anchor="ctr"/>
                </a:tc>
                <a:tc>
                  <a:txBody>
                    <a:bodyPr/>
                    <a:lstStyle/>
                    <a:p>
                      <a:pPr algn="l"/>
                      <a:r>
                        <a:rPr lang="en-US" sz="1600" dirty="0">
                          <a:effectLst/>
                        </a:rPr>
                        <a:t>64 GB</a:t>
                      </a:r>
                      <a:endParaRPr lang="en-US" sz="1600" dirty="0">
                        <a:solidFill>
                          <a:srgbClr val="454545"/>
                        </a:solidFill>
                        <a:effectLst/>
                        <a:latin typeface="Verdana"/>
                      </a:endParaRPr>
                    </a:p>
                  </a:txBody>
                  <a:tcPr marL="13400" marR="13400" marT="13398" marB="13398" anchor="ctr"/>
                </a:tc>
                <a:tc>
                  <a:txBody>
                    <a:bodyPr/>
                    <a:lstStyle/>
                    <a:p>
                      <a:pPr algn="l"/>
                      <a:r>
                        <a:rPr lang="en-US" sz="1600">
                          <a:effectLst/>
                        </a:rPr>
                        <a:t>1 GB</a:t>
                      </a:r>
                      <a:endParaRPr lang="en-US" sz="1600">
                        <a:solidFill>
                          <a:srgbClr val="454545"/>
                        </a:solidFill>
                        <a:effectLst/>
                        <a:latin typeface="Verdana"/>
                      </a:endParaRPr>
                    </a:p>
                  </a:txBody>
                  <a:tcPr marL="13400" marR="13400" marT="13398" marB="13398" anchor="ctr"/>
                </a:tc>
                <a:extLst>
                  <a:ext uri="{0D108BD9-81ED-4DB2-BD59-A6C34878D82A}">
                    <a16:rowId xmlns:a16="http://schemas.microsoft.com/office/drawing/2014/main" val="10002"/>
                  </a:ext>
                </a:extLst>
              </a:tr>
              <a:tr h="731940">
                <a:tc>
                  <a:txBody>
                    <a:bodyPr/>
                    <a:lstStyle/>
                    <a:p>
                      <a:pPr algn="l"/>
                      <a:r>
                        <a:rPr lang="zh-CN" altLang="en-US" sz="1600">
                          <a:effectLst/>
                        </a:rPr>
                        <a:t>利用的最大内存 </a:t>
                      </a:r>
                      <a:r>
                        <a:rPr lang="en-US" altLang="zh-CN" sz="1600">
                          <a:effectLst/>
                        </a:rPr>
                        <a:t>(</a:t>
                      </a:r>
                      <a:r>
                        <a:rPr lang="en-US" sz="1600">
                          <a:effectLst/>
                        </a:rPr>
                        <a:t>Analysis Services)</a:t>
                      </a:r>
                      <a:endParaRPr lang="en-US" sz="1600">
                        <a:solidFill>
                          <a:srgbClr val="454545"/>
                        </a:solidFill>
                        <a:effectLst/>
                        <a:latin typeface="Verdana"/>
                      </a:endParaRPr>
                    </a:p>
                  </a:txBody>
                  <a:tcPr marL="13400" marR="13400" marT="13398" marB="13398" anchor="ctr"/>
                </a:tc>
                <a:tc>
                  <a:txBody>
                    <a:bodyPr/>
                    <a:lstStyle/>
                    <a:p>
                      <a:pPr algn="l"/>
                      <a:r>
                        <a:rPr lang="zh-CN" altLang="en-US" sz="1600">
                          <a:effectLst/>
                        </a:rPr>
                        <a:t>操作系统支持的最大值</a:t>
                      </a:r>
                      <a:endParaRPr lang="zh-CN" altLang="en-US" sz="1600">
                        <a:solidFill>
                          <a:srgbClr val="454545"/>
                        </a:solidFill>
                        <a:effectLst/>
                        <a:latin typeface="Verdana"/>
                      </a:endParaRPr>
                    </a:p>
                  </a:txBody>
                  <a:tcPr marL="13400" marR="13400" marT="13398" marB="13398" anchor="ctr"/>
                </a:tc>
                <a:tc>
                  <a:txBody>
                    <a:bodyPr/>
                    <a:lstStyle/>
                    <a:p>
                      <a:pPr algn="l"/>
                      <a:r>
                        <a:rPr lang="en-US" sz="1600" dirty="0">
                          <a:effectLst/>
                        </a:rPr>
                        <a:t>64 GB</a:t>
                      </a:r>
                      <a:endParaRPr lang="en-US" sz="1600" dirty="0">
                        <a:solidFill>
                          <a:srgbClr val="454545"/>
                        </a:solidFill>
                        <a:effectLst/>
                        <a:latin typeface="Verdana"/>
                      </a:endParaRPr>
                    </a:p>
                  </a:txBody>
                  <a:tcPr marL="13400" marR="13400" marT="13398" marB="13398" anchor="ctr"/>
                </a:tc>
                <a:tc>
                  <a:txBody>
                    <a:bodyPr/>
                    <a:lstStyle/>
                    <a:p>
                      <a:pPr algn="l"/>
                      <a:r>
                        <a:rPr lang="zh-CN" altLang="en-US" sz="1600" dirty="0">
                          <a:effectLst/>
                        </a:rPr>
                        <a:t>不适用</a:t>
                      </a:r>
                      <a:endParaRPr lang="zh-CN" altLang="en-US" sz="1600" dirty="0">
                        <a:solidFill>
                          <a:srgbClr val="454545"/>
                        </a:solidFill>
                        <a:effectLst/>
                        <a:latin typeface="Verdana"/>
                      </a:endParaRPr>
                    </a:p>
                  </a:txBody>
                  <a:tcPr marL="13400" marR="13400" marT="13398" marB="13398" anchor="ctr"/>
                </a:tc>
                <a:extLst>
                  <a:ext uri="{0D108BD9-81ED-4DB2-BD59-A6C34878D82A}">
                    <a16:rowId xmlns:a16="http://schemas.microsoft.com/office/drawing/2014/main" val="10003"/>
                  </a:ext>
                </a:extLst>
              </a:tr>
              <a:tr h="731940">
                <a:tc>
                  <a:txBody>
                    <a:bodyPr/>
                    <a:lstStyle/>
                    <a:p>
                      <a:pPr algn="l"/>
                      <a:r>
                        <a:rPr lang="zh-CN" altLang="en-US" sz="1600">
                          <a:effectLst/>
                        </a:rPr>
                        <a:t>利用的最大内存 </a:t>
                      </a:r>
                      <a:r>
                        <a:rPr lang="en-US" altLang="zh-CN" sz="1600">
                          <a:effectLst/>
                        </a:rPr>
                        <a:t>(</a:t>
                      </a:r>
                      <a:r>
                        <a:rPr lang="en-US" sz="1600">
                          <a:effectLst/>
                        </a:rPr>
                        <a:t>Reporting Services)</a:t>
                      </a:r>
                      <a:endParaRPr lang="en-US" sz="1600">
                        <a:solidFill>
                          <a:srgbClr val="454545"/>
                        </a:solidFill>
                        <a:effectLst/>
                        <a:latin typeface="Verdana"/>
                      </a:endParaRPr>
                    </a:p>
                  </a:txBody>
                  <a:tcPr marL="13400" marR="13400" marT="13398" marB="13398" anchor="ctr"/>
                </a:tc>
                <a:tc>
                  <a:txBody>
                    <a:bodyPr/>
                    <a:lstStyle/>
                    <a:p>
                      <a:pPr algn="l"/>
                      <a:r>
                        <a:rPr lang="zh-CN" altLang="en-US" sz="1600">
                          <a:effectLst/>
                        </a:rPr>
                        <a:t>操作系统支持的最大值</a:t>
                      </a:r>
                      <a:endParaRPr lang="zh-CN" altLang="en-US" sz="1600">
                        <a:solidFill>
                          <a:srgbClr val="454545"/>
                        </a:solidFill>
                        <a:effectLst/>
                        <a:latin typeface="Verdana"/>
                      </a:endParaRPr>
                    </a:p>
                  </a:txBody>
                  <a:tcPr marL="13400" marR="13400" marT="13398" marB="13398" anchor="ctr"/>
                </a:tc>
                <a:tc>
                  <a:txBody>
                    <a:bodyPr/>
                    <a:lstStyle/>
                    <a:p>
                      <a:pPr algn="l"/>
                      <a:r>
                        <a:rPr lang="en-US" sz="1600" dirty="0">
                          <a:effectLst/>
                        </a:rPr>
                        <a:t>64 GB</a:t>
                      </a:r>
                      <a:endParaRPr lang="en-US" sz="1600" dirty="0">
                        <a:solidFill>
                          <a:srgbClr val="454545"/>
                        </a:solidFill>
                        <a:effectLst/>
                        <a:latin typeface="Verdana"/>
                      </a:endParaRPr>
                    </a:p>
                  </a:txBody>
                  <a:tcPr marL="13400" marR="13400" marT="13398" marB="13398" anchor="ctr"/>
                </a:tc>
                <a:tc>
                  <a:txBody>
                    <a:bodyPr/>
                    <a:lstStyle/>
                    <a:p>
                      <a:pPr algn="l"/>
                      <a:r>
                        <a:rPr lang="zh-CN" altLang="en-US" sz="1600" dirty="0">
                          <a:effectLst/>
                        </a:rPr>
                        <a:t>不适用</a:t>
                      </a:r>
                      <a:endParaRPr lang="zh-CN" altLang="en-US" sz="1600" dirty="0">
                        <a:solidFill>
                          <a:srgbClr val="454545"/>
                        </a:solidFill>
                        <a:effectLst/>
                        <a:latin typeface="Verdana"/>
                      </a:endParaRPr>
                    </a:p>
                  </a:txBody>
                  <a:tcPr marL="13400" marR="13400" marT="13398" marB="13398" anchor="ctr"/>
                </a:tc>
                <a:extLst>
                  <a:ext uri="{0D108BD9-81ED-4DB2-BD59-A6C34878D82A}">
                    <a16:rowId xmlns:a16="http://schemas.microsoft.com/office/drawing/2014/main" val="10004"/>
                  </a:ext>
                </a:extLst>
              </a:tr>
              <a:tr h="731940">
                <a:tc>
                  <a:txBody>
                    <a:bodyPr/>
                    <a:lstStyle/>
                    <a:p>
                      <a:pPr algn="l"/>
                      <a:r>
                        <a:rPr lang="zh-CN" altLang="en-US" sz="1600">
                          <a:effectLst/>
                        </a:rPr>
                        <a:t>最大关系数据库大小</a:t>
                      </a:r>
                      <a:endParaRPr lang="zh-CN" altLang="en-US" sz="1600">
                        <a:solidFill>
                          <a:srgbClr val="454545"/>
                        </a:solidFill>
                        <a:effectLst/>
                        <a:latin typeface="Verdana"/>
                      </a:endParaRPr>
                    </a:p>
                  </a:txBody>
                  <a:tcPr marL="13400" marR="13400" marT="13398" marB="13398" anchor="ctr"/>
                </a:tc>
                <a:tc>
                  <a:txBody>
                    <a:bodyPr/>
                    <a:lstStyle/>
                    <a:p>
                      <a:pPr algn="l"/>
                      <a:r>
                        <a:rPr lang="en-US" sz="1600">
                          <a:effectLst/>
                        </a:rPr>
                        <a:t>524 PB</a:t>
                      </a:r>
                      <a:endParaRPr lang="en-US" sz="1600">
                        <a:solidFill>
                          <a:srgbClr val="454545"/>
                        </a:solidFill>
                        <a:effectLst/>
                        <a:latin typeface="Verdana"/>
                      </a:endParaRPr>
                    </a:p>
                  </a:txBody>
                  <a:tcPr marL="13400" marR="13400" marT="13398" marB="13398" anchor="ctr"/>
                </a:tc>
                <a:tc>
                  <a:txBody>
                    <a:bodyPr/>
                    <a:lstStyle/>
                    <a:p>
                      <a:pPr algn="l"/>
                      <a:r>
                        <a:rPr lang="en-US" sz="1600">
                          <a:effectLst/>
                        </a:rPr>
                        <a:t>524 PB</a:t>
                      </a:r>
                      <a:endParaRPr lang="en-US" sz="1600">
                        <a:solidFill>
                          <a:srgbClr val="454545"/>
                        </a:solidFill>
                        <a:effectLst/>
                        <a:latin typeface="Verdana"/>
                      </a:endParaRPr>
                    </a:p>
                  </a:txBody>
                  <a:tcPr marL="13400" marR="13400" marT="13398" marB="13398" anchor="ctr"/>
                </a:tc>
                <a:tc>
                  <a:txBody>
                    <a:bodyPr/>
                    <a:lstStyle/>
                    <a:p>
                      <a:pPr algn="l"/>
                      <a:r>
                        <a:rPr lang="en-US" sz="1600" dirty="0">
                          <a:effectLst/>
                        </a:rPr>
                        <a:t>10 GB</a:t>
                      </a:r>
                      <a:endParaRPr lang="en-US" sz="1600" dirty="0">
                        <a:solidFill>
                          <a:srgbClr val="454545"/>
                        </a:solidFill>
                        <a:effectLst/>
                        <a:latin typeface="Verdana"/>
                      </a:endParaRPr>
                    </a:p>
                  </a:txBody>
                  <a:tcPr marL="13400" marR="13400" marT="13398" marB="13398"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t>SQL Server 2012</a:t>
            </a:r>
            <a:r>
              <a:rPr lang="zh-CN" altLang="en-US"/>
              <a:t>简介</a:t>
            </a:r>
          </a:p>
        </p:txBody>
      </p:sp>
      <p:sp>
        <p:nvSpPr>
          <p:cNvPr id="13315" name="Rectangle 3"/>
          <p:cNvSpPr>
            <a:spLocks noGrp="1" noChangeArrowheads="1"/>
          </p:cNvSpPr>
          <p:nvPr>
            <p:ph type="body" idx="1"/>
          </p:nvPr>
        </p:nvSpPr>
        <p:spPr>
          <a:xfrm>
            <a:off x="457200" y="1295400"/>
            <a:ext cx="3733800" cy="4830763"/>
          </a:xfrm>
        </p:spPr>
        <p:txBody>
          <a:bodyPr/>
          <a:lstStyle/>
          <a:p>
            <a:pPr eaLnBrk="1" hangingPunct="1"/>
            <a:r>
              <a:rPr lang="en-US" altLang="zh-CN" sz="1800"/>
              <a:t>SQL Server </a:t>
            </a:r>
            <a:r>
              <a:rPr lang="zh-CN" altLang="en-US" sz="1800"/>
              <a:t>是一个全面的、集成的、端到端的数据解决方案，它为组织中的用户提供了一个更安全可靠和更高效的平台用于企业数据和 </a:t>
            </a:r>
            <a:r>
              <a:rPr lang="en-US" altLang="zh-CN" sz="1800"/>
              <a:t>BI </a:t>
            </a:r>
            <a:r>
              <a:rPr lang="zh-CN" altLang="en-US" sz="1800"/>
              <a:t>应用。</a:t>
            </a:r>
            <a:r>
              <a:rPr lang="en-US" altLang="zh-CN" sz="1800"/>
              <a:t>SQL Server 2012</a:t>
            </a:r>
            <a:r>
              <a:rPr lang="zh-CN" altLang="en-US" sz="1800"/>
              <a:t>为 </a:t>
            </a:r>
            <a:r>
              <a:rPr lang="en-US" altLang="zh-CN" sz="1800"/>
              <a:t>IT </a:t>
            </a:r>
            <a:r>
              <a:rPr lang="zh-CN" altLang="en-US" sz="1800"/>
              <a:t>专家和信息工作者带来了强大的、熟悉的工具，同时降低了在从移动设备到企业数据系统的多平台上创建、部署、管理和使用企业数据和分析应用程序的复杂性。 </a:t>
            </a:r>
          </a:p>
        </p:txBody>
      </p:sp>
      <p:pic>
        <p:nvPicPr>
          <p:cNvPr id="13316" name="Picture 7" descr="图 1：SQL Server 2005 数据平台的布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447800"/>
            <a:ext cx="4800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a:t>数据库引擎</a:t>
            </a:r>
          </a:p>
        </p:txBody>
      </p:sp>
      <p:sp>
        <p:nvSpPr>
          <p:cNvPr id="14339" name="Rectangle 3"/>
          <p:cNvSpPr>
            <a:spLocks noGrp="1" noChangeArrowheads="1"/>
          </p:cNvSpPr>
          <p:nvPr>
            <p:ph type="body" idx="1"/>
          </p:nvPr>
        </p:nvSpPr>
        <p:spPr>
          <a:xfrm>
            <a:off x="457200" y="1295400"/>
            <a:ext cx="3429000" cy="4724400"/>
          </a:xfrm>
        </p:spPr>
        <p:txBody>
          <a:bodyPr/>
          <a:lstStyle/>
          <a:p>
            <a:pPr eaLnBrk="1" hangingPunct="1"/>
            <a:r>
              <a:rPr lang="en-US" altLang="en-US"/>
              <a:t>Microsoft SQL Server 2005 Database Engine 是用于存储、处理和保护数据的核心服务。利用数据库引擎 可控制访问权限并快速处理事务</a:t>
            </a:r>
            <a:r>
              <a:rPr lang="zh-CN" altLang="en-US"/>
              <a:t>。</a:t>
            </a:r>
          </a:p>
        </p:txBody>
      </p:sp>
      <p:pic>
        <p:nvPicPr>
          <p:cNvPr id="14340" name="Picture 5" descr="数据库引擎的接口组件"/>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447800"/>
            <a:ext cx="4191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a:t>数据库引擎的任务</a:t>
            </a:r>
          </a:p>
        </p:txBody>
      </p:sp>
      <p:sp>
        <p:nvSpPr>
          <p:cNvPr id="15363" name="Rectangle 3"/>
          <p:cNvSpPr>
            <a:spLocks noGrp="1" noChangeArrowheads="1"/>
          </p:cNvSpPr>
          <p:nvPr>
            <p:ph type="body" idx="1"/>
          </p:nvPr>
        </p:nvSpPr>
        <p:spPr/>
        <p:txBody>
          <a:bodyPr/>
          <a:lstStyle/>
          <a:p>
            <a:pPr eaLnBrk="1" hangingPunct="1"/>
            <a:r>
              <a:rPr lang="zh-CN" altLang="en-US"/>
              <a:t>设计并创建数据库以保存系统所需的关系表或 </a:t>
            </a:r>
            <a:r>
              <a:rPr lang="en-US" altLang="zh-CN"/>
              <a:t>XML </a:t>
            </a:r>
            <a:r>
              <a:rPr lang="zh-CN" altLang="en-US"/>
              <a:t>文档。</a:t>
            </a:r>
          </a:p>
          <a:p>
            <a:pPr eaLnBrk="1" hangingPunct="1"/>
            <a:r>
              <a:rPr lang="zh-CN" altLang="en-US"/>
              <a:t>实现系统以访问和更改数据库中存储的数据。</a:t>
            </a:r>
          </a:p>
          <a:p>
            <a:pPr eaLnBrk="1" hangingPunct="1"/>
            <a:r>
              <a:rPr lang="zh-CN" altLang="en-US"/>
              <a:t>提供日常管理支持以优化数据库的性能。</a:t>
            </a:r>
          </a:p>
        </p:txBody>
      </p:sp>
    </p:spTree>
  </p:cSld>
  <p:clrMapOvr>
    <a:masterClrMapping/>
  </p:clrMapOvr>
  <p:transition>
    <p:zoom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a:t>分析服务</a:t>
            </a:r>
          </a:p>
        </p:txBody>
      </p:sp>
      <p:sp>
        <p:nvSpPr>
          <p:cNvPr id="16387" name="Rectangle 3"/>
          <p:cNvSpPr>
            <a:spLocks noGrp="1" noChangeArrowheads="1"/>
          </p:cNvSpPr>
          <p:nvPr>
            <p:ph type="body" idx="1"/>
          </p:nvPr>
        </p:nvSpPr>
        <p:spPr/>
        <p:txBody>
          <a:bodyPr/>
          <a:lstStyle/>
          <a:p>
            <a:pPr eaLnBrk="1" hangingPunct="1"/>
            <a:r>
              <a:rPr lang="en-US" altLang="zh-CN"/>
              <a:t>Microsoft SQL Server 2012 Analysis Services (SSAS) </a:t>
            </a:r>
            <a:r>
              <a:rPr lang="zh-CN" altLang="en-US"/>
              <a:t>为商业智能应用程序提供了联机分析处理 </a:t>
            </a:r>
            <a:r>
              <a:rPr lang="en-US" altLang="zh-CN"/>
              <a:t>(OLAP) </a:t>
            </a:r>
            <a:r>
              <a:rPr lang="zh-CN" altLang="en-US"/>
              <a:t>和数据挖掘功能。</a:t>
            </a:r>
          </a:p>
          <a:p>
            <a:pPr eaLnBrk="1" hangingPunct="1"/>
            <a:r>
              <a:rPr lang="en-US" altLang="zh-CN"/>
              <a:t>Analysis Services </a:t>
            </a:r>
            <a:r>
              <a:rPr lang="zh-CN" altLang="en-US"/>
              <a:t>允许设计、创建和管理包含多维结构，使其包含从其他数据源（例如关系数据库）聚合的数据，并通过这种方式来支持 </a:t>
            </a:r>
            <a:r>
              <a:rPr lang="en-US" altLang="zh-CN"/>
              <a:t>OLAP</a:t>
            </a:r>
            <a:r>
              <a:rPr lang="zh-CN" altLang="en-US"/>
              <a:t>。</a:t>
            </a:r>
          </a:p>
          <a:p>
            <a:pPr eaLnBrk="1" hangingPunct="1"/>
            <a:r>
              <a:rPr lang="zh-CN" altLang="en-US"/>
              <a:t>对于数据挖掘应用程序，</a:t>
            </a:r>
            <a:r>
              <a:rPr lang="en-US" altLang="zh-CN"/>
              <a:t>Analysis Services </a:t>
            </a:r>
            <a:r>
              <a:rPr lang="zh-CN" altLang="en-US"/>
              <a:t>允许使用多种行业标准的数据挖掘算法来设计、创建和可视化从其他数据源构造的数据挖掘模型。</a:t>
            </a:r>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a:t>集成服务</a:t>
            </a:r>
          </a:p>
        </p:txBody>
      </p:sp>
      <p:sp>
        <p:nvSpPr>
          <p:cNvPr id="17411" name="Rectangle 3"/>
          <p:cNvSpPr>
            <a:spLocks noGrp="1" noChangeArrowheads="1"/>
          </p:cNvSpPr>
          <p:nvPr>
            <p:ph type="body" idx="1"/>
          </p:nvPr>
        </p:nvSpPr>
        <p:spPr/>
        <p:txBody>
          <a:bodyPr/>
          <a:lstStyle/>
          <a:p>
            <a:pPr eaLnBrk="1" hangingPunct="1"/>
            <a:r>
              <a:rPr lang="en-US" altLang="zh-CN"/>
              <a:t>Microsoft SQL Server 2012 Integration Services (SSIS) </a:t>
            </a:r>
            <a:r>
              <a:rPr lang="zh-CN" altLang="en-US"/>
              <a:t>是生成高性能数据集成解决方案（包括数据仓库的提取、转换和加载 </a:t>
            </a:r>
            <a:r>
              <a:rPr lang="en-US" altLang="zh-CN"/>
              <a:t>(ETL) </a:t>
            </a:r>
            <a:r>
              <a:rPr lang="zh-CN" altLang="en-US"/>
              <a:t>包）的平台。</a:t>
            </a:r>
          </a:p>
          <a:p>
            <a:pPr eaLnBrk="1" hangingPunct="1"/>
            <a:r>
              <a:rPr lang="en-US" altLang="zh-CN"/>
              <a:t>Integration Services </a:t>
            </a:r>
            <a:r>
              <a:rPr lang="zh-CN" altLang="en-US"/>
              <a:t>包含用于生成和调试包的图形工具及向导；用于执行工作流功能的任务，例如 </a:t>
            </a:r>
            <a:r>
              <a:rPr lang="en-US" altLang="zh-CN"/>
              <a:t>FTP </a:t>
            </a:r>
            <a:r>
              <a:rPr lang="zh-CN" altLang="en-US"/>
              <a:t>操作、</a:t>
            </a:r>
            <a:r>
              <a:rPr lang="en-US" altLang="zh-CN"/>
              <a:t>SQL </a:t>
            </a:r>
            <a:r>
              <a:rPr lang="zh-CN" altLang="en-US"/>
              <a:t>语句执行和电子邮件消息处理；用于提取和加载数据的数据源和目标；用于清理、聚合、合并和复制数据的转换；用于管理 </a:t>
            </a:r>
            <a:r>
              <a:rPr lang="en-US" altLang="zh-CN"/>
              <a:t>Integration Services </a:t>
            </a:r>
            <a:r>
              <a:rPr lang="zh-CN" altLang="en-US"/>
              <a:t>的管理服务 </a:t>
            </a:r>
            <a:r>
              <a:rPr lang="en-US" altLang="zh-CN"/>
              <a:t>Integration Services</a:t>
            </a:r>
            <a:r>
              <a:rPr lang="zh-CN" altLang="en-US"/>
              <a:t>；以及对 </a:t>
            </a:r>
            <a:r>
              <a:rPr lang="en-US" altLang="zh-CN"/>
              <a:t>Integration Services </a:t>
            </a:r>
            <a:r>
              <a:rPr lang="zh-CN" altLang="en-US"/>
              <a:t>对象模型进行编程的应用程序编程接口 </a:t>
            </a:r>
            <a:r>
              <a:rPr lang="en-US" altLang="zh-CN"/>
              <a:t>(API)</a:t>
            </a:r>
            <a:r>
              <a:rPr lang="zh-CN" altLang="en-US"/>
              <a:t>。</a:t>
            </a:r>
          </a:p>
          <a:p>
            <a:pPr eaLnBrk="1" hangingPunct="1"/>
            <a:endParaRPr lang="en-US" altLang="zh-CN"/>
          </a:p>
        </p:txBody>
      </p:sp>
    </p:spTree>
  </p:cSld>
  <p:clrMapOvr>
    <a:masterClrMapping/>
  </p:clrMapOvr>
  <p:transition>
    <p:check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zh-CN" altLang="en-US"/>
              <a:t>课程内容、性质与任务</a:t>
            </a:r>
          </a:p>
        </p:txBody>
      </p:sp>
      <p:sp>
        <p:nvSpPr>
          <p:cNvPr id="3075" name="Rectangle 3"/>
          <p:cNvSpPr>
            <a:spLocks noGrp="1" noChangeArrowheads="1"/>
          </p:cNvSpPr>
          <p:nvPr>
            <p:ph type="body" idx="1"/>
          </p:nvPr>
        </p:nvSpPr>
        <p:spPr/>
        <p:txBody>
          <a:bodyPr/>
          <a:lstStyle/>
          <a:p>
            <a:pPr eaLnBrk="1" hangingPunct="1"/>
            <a:r>
              <a:rPr lang="zh-CN" altLang="en-US" dirty="0"/>
              <a:t>课程内容</a:t>
            </a:r>
          </a:p>
          <a:p>
            <a:pPr lvl="1" eaLnBrk="1" hangingPunct="1"/>
            <a:r>
              <a:rPr lang="en-US" altLang="zh-CN" dirty="0"/>
              <a:t>SQL Server </a:t>
            </a:r>
            <a:r>
              <a:rPr lang="zh-CN" altLang="en-US" dirty="0"/>
              <a:t>基本操作与管理</a:t>
            </a:r>
          </a:p>
          <a:p>
            <a:pPr lvl="1" eaLnBrk="1" hangingPunct="1"/>
            <a:r>
              <a:rPr lang="en-US" altLang="zh-CN" dirty="0"/>
              <a:t>Transact-SQL</a:t>
            </a:r>
            <a:r>
              <a:rPr lang="zh-CN" altLang="en-US" dirty="0"/>
              <a:t>编程</a:t>
            </a:r>
          </a:p>
          <a:p>
            <a:pPr lvl="1" eaLnBrk="1" hangingPunct="1"/>
            <a:r>
              <a:rPr lang="zh-CN" altLang="en-US" dirty="0"/>
              <a:t>数据库设计</a:t>
            </a:r>
            <a:endParaRPr lang="en-US" altLang="zh-CN" dirty="0"/>
          </a:p>
          <a:p>
            <a:pPr lvl="1" eaLnBrk="1" hangingPunct="1"/>
            <a:r>
              <a:rPr lang="zh-CN" altLang="en-US" dirty="0"/>
              <a:t>数据库编程（</a:t>
            </a:r>
            <a:r>
              <a:rPr lang="en-US" altLang="zh-CN" dirty="0"/>
              <a:t>ADO.NET</a:t>
            </a:r>
            <a:r>
              <a:rPr lang="zh-CN" altLang="en-US" dirty="0"/>
              <a:t>）</a:t>
            </a:r>
          </a:p>
          <a:p>
            <a:pPr eaLnBrk="1" hangingPunct="1"/>
            <a:r>
              <a:rPr lang="zh-CN" altLang="en-US" dirty="0"/>
              <a:t>课程性质</a:t>
            </a:r>
          </a:p>
          <a:p>
            <a:pPr lvl="1" eaLnBrk="1" hangingPunct="1"/>
            <a:r>
              <a:rPr lang="zh-CN" altLang="en-US" dirty="0"/>
              <a:t>计算机类专业必修课</a:t>
            </a:r>
            <a:r>
              <a:rPr lang="en-US" altLang="zh-CN" dirty="0">
                <a:latin typeface="宋体" charset="-122"/>
              </a:rPr>
              <a:t>——“</a:t>
            </a:r>
            <a:r>
              <a:rPr lang="zh-CN" altLang="en-US" dirty="0"/>
              <a:t>数据库原理与设计</a:t>
            </a:r>
            <a:r>
              <a:rPr lang="zh-CN" altLang="en-US" dirty="0">
                <a:latin typeface="宋体" charset="-122"/>
              </a:rPr>
              <a:t>”</a:t>
            </a:r>
            <a:r>
              <a:rPr lang="zh-CN" altLang="en-US" dirty="0"/>
              <a:t>课程的配套实践课程。</a:t>
            </a:r>
          </a:p>
          <a:p>
            <a:pPr eaLnBrk="1" hangingPunct="1"/>
            <a:r>
              <a:rPr lang="zh-CN" altLang="en-US" dirty="0"/>
              <a:t>任务</a:t>
            </a:r>
          </a:p>
          <a:p>
            <a:pPr lvl="1" eaLnBrk="1" hangingPunct="1"/>
            <a:r>
              <a:rPr lang="zh-CN" altLang="en-US" dirty="0"/>
              <a:t>培养使用商用数据库管理系统和编写</a:t>
            </a:r>
            <a:r>
              <a:rPr lang="en-US" altLang="zh-CN" dirty="0"/>
              <a:t>SQL</a:t>
            </a:r>
            <a:r>
              <a:rPr lang="zh-CN" altLang="en-US" dirty="0"/>
              <a:t>程序的实践经验，掌握数据库应用系统的数据模型设计方法和系统开发方法。</a:t>
            </a:r>
          </a:p>
        </p:txBody>
      </p:sp>
    </p:spTree>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a:t>复制</a:t>
            </a:r>
          </a:p>
        </p:txBody>
      </p:sp>
      <p:sp>
        <p:nvSpPr>
          <p:cNvPr id="18435" name="Rectangle 3"/>
          <p:cNvSpPr>
            <a:spLocks noGrp="1" noChangeArrowheads="1"/>
          </p:cNvSpPr>
          <p:nvPr>
            <p:ph type="body" idx="1"/>
          </p:nvPr>
        </p:nvSpPr>
        <p:spPr/>
        <p:txBody>
          <a:bodyPr/>
          <a:lstStyle/>
          <a:p>
            <a:pPr eaLnBrk="1" hangingPunct="1"/>
            <a:r>
              <a:rPr lang="zh-CN" altLang="en-US"/>
              <a:t>复制是在数据库之间对数据和数据库对象进行复制和分发，然后在数据库之间进行同步以保持一致性的一组技术。使用复制可以将数据通过局域网、广域网、拨号连接、无线连接和 </a:t>
            </a:r>
            <a:r>
              <a:rPr lang="en-US" altLang="zh-CN"/>
              <a:t>Internet </a:t>
            </a:r>
            <a:r>
              <a:rPr lang="zh-CN" altLang="en-US"/>
              <a:t>分发到不同位置以及分发给远程用户或移动用户。</a:t>
            </a:r>
          </a:p>
        </p:txBody>
      </p:sp>
    </p:spTree>
  </p:cSld>
  <p:clrMapOvr>
    <a:masterClrMapping/>
  </p:clrMapOvr>
  <p:transition>
    <p:checke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a:t>报表服务</a:t>
            </a:r>
          </a:p>
        </p:txBody>
      </p:sp>
      <p:sp>
        <p:nvSpPr>
          <p:cNvPr id="19459" name="Rectangle 3"/>
          <p:cNvSpPr>
            <a:spLocks noGrp="1" noChangeArrowheads="1"/>
          </p:cNvSpPr>
          <p:nvPr>
            <p:ph type="body" idx="1"/>
          </p:nvPr>
        </p:nvSpPr>
        <p:spPr/>
        <p:txBody>
          <a:bodyPr/>
          <a:lstStyle/>
          <a:p>
            <a:pPr eaLnBrk="1" hangingPunct="1"/>
            <a:r>
              <a:rPr lang="en-US" altLang="zh-CN"/>
              <a:t>Microsoft SQL Server 2012 Reporting Services </a:t>
            </a:r>
            <a:r>
              <a:rPr lang="zh-CN" altLang="en-US"/>
              <a:t>是一种基于服务器的解决方案，用于生成从多种关系数据源和多维数据源提取内容的企业报表，发布能以各种格式查看的报表，以及集中管理安全性和订阅。</a:t>
            </a:r>
          </a:p>
          <a:p>
            <a:pPr eaLnBrk="1" hangingPunct="1"/>
            <a:r>
              <a:rPr lang="en-US" altLang="zh-CN"/>
              <a:t>Reporting Services </a:t>
            </a:r>
            <a:r>
              <a:rPr lang="zh-CN" altLang="en-US"/>
              <a:t>包含用于创建和发布报表及报表模型的图形工具和向导；用于管理 </a:t>
            </a:r>
            <a:r>
              <a:rPr lang="en-US" altLang="zh-CN"/>
              <a:t>Reporting Services </a:t>
            </a:r>
            <a:r>
              <a:rPr lang="zh-CN" altLang="en-US"/>
              <a:t>的报表服务器管理工具；以及用于对 </a:t>
            </a:r>
            <a:r>
              <a:rPr lang="en-US" altLang="zh-CN"/>
              <a:t>Reporting Services </a:t>
            </a:r>
            <a:r>
              <a:rPr lang="zh-CN" altLang="en-US"/>
              <a:t>对象模型进行编程和扩展的应用程序编程接口 </a:t>
            </a:r>
            <a:r>
              <a:rPr lang="en-US" altLang="zh-CN"/>
              <a:t>(API)</a:t>
            </a:r>
            <a:r>
              <a:rPr lang="zh-CN" altLang="en-US"/>
              <a:t>。</a:t>
            </a:r>
          </a:p>
          <a:p>
            <a:pPr eaLnBrk="1" hangingPunct="1"/>
            <a:endParaRPr lang="zh-CN" altLang="en-US"/>
          </a:p>
          <a:p>
            <a:pPr eaLnBrk="1" hangingPunct="1"/>
            <a:endParaRPr lang="en-US" altLang="zh-CN"/>
          </a:p>
        </p:txBody>
      </p:sp>
    </p:spTree>
  </p:cSld>
  <p:clrMapOvr>
    <a:masterClrMapping/>
  </p:clrMapOvr>
  <p:transition>
    <p:comb/>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a:t>通知服务</a:t>
            </a:r>
          </a:p>
        </p:txBody>
      </p:sp>
      <p:sp>
        <p:nvSpPr>
          <p:cNvPr id="20483" name="Rectangle 3"/>
          <p:cNvSpPr>
            <a:spLocks noGrp="1" noChangeArrowheads="1"/>
          </p:cNvSpPr>
          <p:nvPr>
            <p:ph type="body" idx="1"/>
          </p:nvPr>
        </p:nvSpPr>
        <p:spPr/>
        <p:txBody>
          <a:bodyPr/>
          <a:lstStyle/>
          <a:p>
            <a:pPr eaLnBrk="1" hangingPunct="1"/>
            <a:r>
              <a:rPr lang="en-US" altLang="zh-CN"/>
              <a:t>Microsoft SQL Server 2012 Notification Services </a:t>
            </a:r>
            <a:r>
              <a:rPr lang="zh-CN" altLang="en-US"/>
              <a:t>平台用于开发和部署可生成并发送通知的应用程序。可以使用 </a:t>
            </a:r>
            <a:r>
              <a:rPr lang="en-US" altLang="zh-CN"/>
              <a:t>Notification Services </a:t>
            </a:r>
            <a:r>
              <a:rPr lang="zh-CN" altLang="en-US"/>
              <a:t>生成并向大量订阅方及时发送个性化的消息，还可以向各种各样的设备传递消息。</a:t>
            </a:r>
          </a:p>
        </p:txBody>
      </p:sp>
    </p:spTree>
  </p:cSld>
  <p:clrMapOvr>
    <a:masterClrMapping/>
  </p:clrMapOvr>
  <p:transition>
    <p:comb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服务代理</a:t>
            </a:r>
          </a:p>
        </p:txBody>
      </p:sp>
      <p:sp>
        <p:nvSpPr>
          <p:cNvPr id="21507" name="Rectangle 3"/>
          <p:cNvSpPr>
            <a:spLocks noGrp="1" noChangeArrowheads="1"/>
          </p:cNvSpPr>
          <p:nvPr>
            <p:ph type="body" idx="1"/>
          </p:nvPr>
        </p:nvSpPr>
        <p:spPr/>
        <p:txBody>
          <a:bodyPr/>
          <a:lstStyle/>
          <a:p>
            <a:pPr eaLnBrk="1" hangingPunct="1"/>
            <a:r>
              <a:rPr lang="en-US" altLang="zh-CN"/>
              <a:t>Service Broker </a:t>
            </a:r>
            <a:r>
              <a:rPr lang="zh-CN" altLang="en-US"/>
              <a:t>是 数据库引擎 的一部分。</a:t>
            </a:r>
            <a:r>
              <a:rPr lang="en-US" altLang="zh-CN"/>
              <a:t>Service Broker </a:t>
            </a:r>
            <a:r>
              <a:rPr lang="zh-CN" altLang="en-US"/>
              <a:t>提供：</a:t>
            </a:r>
          </a:p>
          <a:p>
            <a:pPr lvl="1" eaLnBrk="1" hangingPunct="1"/>
            <a:r>
              <a:rPr lang="zh-CN" altLang="en-US"/>
              <a:t>用来在 </a:t>
            </a:r>
            <a:r>
              <a:rPr lang="en-US" altLang="zh-CN"/>
              <a:t>SQL Server </a:t>
            </a:r>
            <a:r>
              <a:rPr lang="zh-CN" altLang="en-US"/>
              <a:t>数据库中存储消息队列的设备。</a:t>
            </a:r>
          </a:p>
          <a:p>
            <a:pPr lvl="1" eaLnBrk="1" hangingPunct="1"/>
            <a:r>
              <a:rPr lang="zh-CN" altLang="en-US"/>
              <a:t>应用程序可以用来发送和接收队列消息的新 </a:t>
            </a:r>
            <a:r>
              <a:rPr lang="en-US" altLang="zh-CN"/>
              <a:t>Transact-SQL </a:t>
            </a:r>
            <a:r>
              <a:rPr lang="zh-CN" altLang="en-US"/>
              <a:t>语句。</a:t>
            </a:r>
          </a:p>
          <a:p>
            <a:pPr eaLnBrk="1" hangingPunct="1"/>
            <a:endParaRPr lang="en-US" altLang="zh-CN"/>
          </a:p>
        </p:txBody>
      </p:sp>
    </p:spTree>
  </p:cSld>
  <p:clrMapOvr>
    <a:masterClrMapping/>
  </p:clrMapOvr>
  <p:transition>
    <p:blinds/>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a:t>全文搜索</a:t>
            </a:r>
          </a:p>
        </p:txBody>
      </p:sp>
      <p:sp>
        <p:nvSpPr>
          <p:cNvPr id="22531" name="Rectangle 3"/>
          <p:cNvSpPr>
            <a:spLocks noGrp="1" noChangeArrowheads="1"/>
          </p:cNvSpPr>
          <p:nvPr>
            <p:ph type="body" idx="1"/>
          </p:nvPr>
        </p:nvSpPr>
        <p:spPr/>
        <p:txBody>
          <a:bodyPr/>
          <a:lstStyle/>
          <a:p>
            <a:pPr eaLnBrk="1" hangingPunct="1"/>
            <a:r>
              <a:rPr lang="en-US" altLang="zh-CN"/>
              <a:t>Microsoft SQL Server 2012 </a:t>
            </a:r>
            <a:r>
              <a:rPr lang="zh-CN" altLang="en-US"/>
              <a:t>包含对 </a:t>
            </a:r>
            <a:r>
              <a:rPr lang="en-US" altLang="zh-CN"/>
              <a:t>SQL Server </a:t>
            </a:r>
            <a:r>
              <a:rPr lang="zh-CN" altLang="en-US"/>
              <a:t>表中基于纯字符的数据进行全文查询所需的功能。全文查询可以包括单词和短语，或者一个单词或短语的多种形式。</a:t>
            </a:r>
          </a:p>
        </p:txBody>
      </p:sp>
    </p:spTree>
  </p:cSld>
  <p:clrMapOvr>
    <a:masterClrMapping/>
  </p:clrMapOvr>
  <p:transition>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a:t>管理数据库引擎</a:t>
            </a:r>
          </a:p>
        </p:txBody>
      </p:sp>
      <p:sp>
        <p:nvSpPr>
          <p:cNvPr id="23555" name="Rectangle 3"/>
          <p:cNvSpPr>
            <a:spLocks noGrp="1" noChangeArrowheads="1"/>
          </p:cNvSpPr>
          <p:nvPr>
            <p:ph type="body" idx="1"/>
          </p:nvPr>
        </p:nvSpPr>
        <p:spPr/>
        <p:txBody>
          <a:bodyPr/>
          <a:lstStyle/>
          <a:p>
            <a:pPr eaLnBrk="1" hangingPunct="1"/>
            <a:r>
              <a:rPr lang="zh-CN" altLang="en-US"/>
              <a:t>使用 </a:t>
            </a:r>
            <a:r>
              <a:rPr lang="en-US" altLang="zh-CN"/>
              <a:t>SQL Server </a:t>
            </a:r>
            <a:r>
              <a:rPr lang="zh-CN" altLang="en-US"/>
              <a:t>服务</a:t>
            </a:r>
          </a:p>
          <a:p>
            <a:pPr lvl="1" eaLnBrk="1" hangingPunct="1"/>
            <a:r>
              <a:rPr lang="en-US" altLang="zh-CN"/>
              <a:t>SQL Server </a:t>
            </a:r>
            <a:r>
              <a:rPr lang="zh-CN" altLang="en-US"/>
              <a:t>服务可以在本地或远程作为服务来启动和停止。</a:t>
            </a:r>
            <a:r>
              <a:rPr lang="en-US" altLang="zh-CN"/>
              <a:t>SQL Server </a:t>
            </a:r>
            <a:r>
              <a:rPr lang="zh-CN" altLang="en-US"/>
              <a:t>服务若是默认实例，则被称为 </a:t>
            </a:r>
            <a:r>
              <a:rPr lang="en-US" altLang="zh-CN"/>
              <a:t>SQL Server (MSSQLSERVER)</a:t>
            </a:r>
            <a:r>
              <a:rPr lang="zh-CN" altLang="en-US"/>
              <a:t>；若是命名实例，则被称为 </a:t>
            </a:r>
            <a:r>
              <a:rPr lang="en-US" altLang="zh-CN"/>
              <a:t>MSSQL$&lt;instancename&gt;</a:t>
            </a:r>
            <a:r>
              <a:rPr lang="zh-CN" altLang="en-US"/>
              <a:t>。</a:t>
            </a:r>
          </a:p>
          <a:p>
            <a:pPr eaLnBrk="1" hangingPunct="1"/>
            <a:r>
              <a:rPr lang="zh-CN" altLang="en-US"/>
              <a:t>使用 </a:t>
            </a:r>
            <a:r>
              <a:rPr lang="en-US" altLang="zh-CN"/>
              <a:t>SQL Server </a:t>
            </a:r>
            <a:r>
              <a:rPr lang="zh-CN" altLang="en-US"/>
              <a:t>配置管理器</a:t>
            </a:r>
          </a:p>
          <a:p>
            <a:pPr lvl="1" eaLnBrk="1" hangingPunct="1"/>
            <a:r>
              <a:rPr lang="en-US" altLang="zh-CN"/>
              <a:t>SQL Server </a:t>
            </a:r>
            <a:r>
              <a:rPr lang="zh-CN" altLang="en-US"/>
              <a:t>配置管理器组合了以下 </a:t>
            </a:r>
            <a:r>
              <a:rPr lang="en-US" altLang="zh-CN"/>
              <a:t>SQL Server </a:t>
            </a:r>
            <a:r>
              <a:rPr lang="zh-CN" altLang="en-US"/>
              <a:t>工具的功能：服务器网络实用工具、客户端网络实用工具和服务管理器。</a:t>
            </a:r>
            <a:r>
              <a:rPr lang="en-US" altLang="zh-CN"/>
              <a:t>SQL Server </a:t>
            </a:r>
            <a:r>
              <a:rPr lang="zh-CN" altLang="en-US"/>
              <a:t>配置管理器允许停止、启动、或暂停各种 </a:t>
            </a:r>
            <a:r>
              <a:rPr lang="en-US" altLang="zh-CN"/>
              <a:t>SQL Server </a:t>
            </a:r>
            <a:r>
              <a:rPr lang="zh-CN" altLang="en-US"/>
              <a:t>服务。</a:t>
            </a:r>
          </a:p>
        </p:txBody>
      </p:sp>
    </p:spTree>
  </p:cSld>
  <p:clrMapOvr>
    <a:masterClrMapping/>
  </p:clrMapOvr>
  <p:transition>
    <p:zoom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a:t>管理服务器</a:t>
            </a:r>
          </a:p>
        </p:txBody>
      </p:sp>
      <p:sp>
        <p:nvSpPr>
          <p:cNvPr id="24579" name="Rectangle 3"/>
          <p:cNvSpPr>
            <a:spLocks noGrp="1" noChangeArrowheads="1"/>
          </p:cNvSpPr>
          <p:nvPr>
            <p:ph type="body" idx="1"/>
          </p:nvPr>
        </p:nvSpPr>
        <p:spPr/>
        <p:txBody>
          <a:bodyPr/>
          <a:lstStyle/>
          <a:p>
            <a:pPr eaLnBrk="1" hangingPunct="1"/>
            <a:r>
              <a:rPr lang="zh-CN" altLang="en-US"/>
              <a:t>注册服务器</a:t>
            </a:r>
          </a:p>
          <a:p>
            <a:pPr eaLnBrk="1" hangingPunct="1"/>
            <a:r>
              <a:rPr lang="zh-CN" altLang="en-US"/>
              <a:t>并发管理操作</a:t>
            </a:r>
          </a:p>
          <a:p>
            <a:pPr eaLnBrk="1" hangingPunct="1"/>
            <a:r>
              <a:rPr lang="zh-CN" altLang="en-US"/>
              <a:t>管理大型数据库的内存</a:t>
            </a:r>
          </a:p>
          <a:p>
            <a:pPr eaLnBrk="1" hangingPunct="1"/>
            <a:r>
              <a:rPr lang="zh-CN" altLang="en-US"/>
              <a:t>使用专用管理连接</a:t>
            </a:r>
          </a:p>
          <a:p>
            <a:pPr eaLnBrk="1" hangingPunct="1"/>
            <a:r>
              <a:rPr lang="zh-CN" altLang="en-US"/>
              <a:t>链接服务器</a:t>
            </a:r>
          </a:p>
        </p:txBody>
      </p:sp>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a:t>连接服务器</a:t>
            </a:r>
          </a:p>
        </p:txBody>
      </p:sp>
      <p:sp>
        <p:nvSpPr>
          <p:cNvPr id="25603" name="Rectangle 3"/>
          <p:cNvSpPr>
            <a:spLocks noGrp="1" noChangeArrowheads="1"/>
          </p:cNvSpPr>
          <p:nvPr>
            <p:ph type="body" idx="1"/>
          </p:nvPr>
        </p:nvSpPr>
        <p:spPr/>
        <p:txBody>
          <a:bodyPr/>
          <a:lstStyle/>
          <a:p>
            <a:pPr eaLnBrk="1" hangingPunct="1"/>
            <a:endParaRPr lang="zh-CN" altLang="zh-CN"/>
          </a:p>
        </p:txBody>
      </p:sp>
      <p:pic>
        <p:nvPicPr>
          <p:cNvPr id="2560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heck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a:t>连接服务器</a:t>
            </a:r>
            <a:r>
              <a:rPr lang="en-US" altLang="zh-CN"/>
              <a:t>-</a:t>
            </a:r>
            <a:r>
              <a:rPr lang="zh-CN" altLang="en-US"/>
              <a:t>服务器类型</a:t>
            </a:r>
          </a:p>
        </p:txBody>
      </p:sp>
      <p:sp>
        <p:nvSpPr>
          <p:cNvPr id="26627" name="Rectangle 3"/>
          <p:cNvSpPr>
            <a:spLocks noGrp="1" noChangeArrowheads="1"/>
          </p:cNvSpPr>
          <p:nvPr>
            <p:ph type="body" idx="1"/>
          </p:nvPr>
        </p:nvSpPr>
        <p:spPr/>
        <p:txBody>
          <a:bodyPr/>
          <a:lstStyle/>
          <a:p>
            <a:pPr eaLnBrk="1" hangingPunct="1"/>
            <a:endParaRPr lang="zh-CN" altLang="zh-CN"/>
          </a:p>
        </p:txBody>
      </p:sp>
      <p:pic>
        <p:nvPicPr>
          <p:cNvPr id="2662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95400"/>
            <a:ext cx="7086600" cy="479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checke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t>身份验证模式</a:t>
            </a:r>
          </a:p>
        </p:txBody>
      </p:sp>
      <p:sp>
        <p:nvSpPr>
          <p:cNvPr id="27651" name="Rectangle 3"/>
          <p:cNvSpPr>
            <a:spLocks noGrp="1" noChangeArrowheads="1"/>
          </p:cNvSpPr>
          <p:nvPr>
            <p:ph type="body" idx="1"/>
          </p:nvPr>
        </p:nvSpPr>
        <p:spPr/>
        <p:txBody>
          <a:bodyPr/>
          <a:lstStyle/>
          <a:p>
            <a:pPr eaLnBrk="1" hangingPunct="1"/>
            <a:r>
              <a:rPr lang="en-US" altLang="zh-CN"/>
              <a:t>Windows </a:t>
            </a:r>
            <a:r>
              <a:rPr lang="zh-CN" altLang="en-US"/>
              <a:t>身份验证模式</a:t>
            </a:r>
          </a:p>
          <a:p>
            <a:pPr eaLnBrk="1" hangingPunct="1"/>
            <a:r>
              <a:rPr lang="zh-CN" altLang="en-US"/>
              <a:t>混合模式（</a:t>
            </a:r>
            <a:r>
              <a:rPr lang="en-US" altLang="zh-CN"/>
              <a:t>Windows </a:t>
            </a:r>
            <a:r>
              <a:rPr lang="zh-CN" altLang="en-US"/>
              <a:t>身份验证或 </a:t>
            </a:r>
            <a:r>
              <a:rPr lang="en-US" altLang="zh-CN"/>
              <a:t>SQL Server </a:t>
            </a:r>
            <a:r>
              <a:rPr lang="zh-CN" altLang="en-US"/>
              <a:t>身份验证） </a:t>
            </a:r>
          </a:p>
        </p:txBody>
      </p:sp>
    </p:spTree>
  </p:cSld>
  <p:clrMapOvr>
    <a:masterClrMapping/>
  </p:clrMapOvr>
  <p:transition>
    <p:blinds/>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a:t>课程要求</a:t>
            </a:r>
          </a:p>
        </p:txBody>
      </p:sp>
      <p:sp>
        <p:nvSpPr>
          <p:cNvPr id="4099" name="Rectangle 3"/>
          <p:cNvSpPr>
            <a:spLocks noGrp="1" noChangeArrowheads="1"/>
          </p:cNvSpPr>
          <p:nvPr>
            <p:ph type="body" idx="1"/>
          </p:nvPr>
        </p:nvSpPr>
        <p:spPr/>
        <p:txBody>
          <a:bodyPr/>
          <a:lstStyle/>
          <a:p>
            <a:pPr eaLnBrk="1" hangingPunct="1"/>
            <a:r>
              <a:rPr lang="zh-CN" altLang="en-US"/>
              <a:t>实验报告：提交第一部分（共</a:t>
            </a:r>
            <a:r>
              <a:rPr lang="en-US" altLang="zh-CN"/>
              <a:t>3</a:t>
            </a:r>
            <a:r>
              <a:rPr lang="zh-CN" altLang="en-US"/>
              <a:t>个实验）的实验报告。报告的内容包括文字描述和上机结果。提交打印结果与实验数据。</a:t>
            </a:r>
          </a:p>
          <a:p>
            <a:pPr lvl="1" eaLnBrk="1" hangingPunct="1"/>
            <a:r>
              <a:rPr lang="zh-CN" altLang="en-US"/>
              <a:t>实验报告的文字描述是对上机过程的总结，包括每一部分完成的步骤和结果。使用</a:t>
            </a:r>
            <a:r>
              <a:rPr lang="en-US" altLang="zh-CN"/>
              <a:t>WORD</a:t>
            </a:r>
            <a:r>
              <a:rPr lang="zh-CN" altLang="en-US"/>
              <a:t>文档。</a:t>
            </a:r>
          </a:p>
          <a:p>
            <a:pPr eaLnBrk="1" hangingPunct="1"/>
            <a:r>
              <a:rPr lang="zh-CN" altLang="en-US"/>
              <a:t>成绩评定：笔试 </a:t>
            </a:r>
            <a:r>
              <a:rPr lang="en-US" altLang="zh-CN"/>
              <a:t>(70</a:t>
            </a:r>
            <a:r>
              <a:rPr lang="zh-CN" altLang="en-US"/>
              <a:t>分</a:t>
            </a:r>
            <a:r>
              <a:rPr lang="en-US" altLang="zh-CN"/>
              <a:t>)</a:t>
            </a:r>
            <a:r>
              <a:rPr lang="zh-CN" altLang="en-US"/>
              <a:t>（时间未定）</a:t>
            </a:r>
            <a:r>
              <a:rPr lang="en-US" altLang="zh-CN"/>
              <a:t>,</a:t>
            </a:r>
            <a:r>
              <a:rPr lang="zh-CN" altLang="en-US"/>
              <a:t>平时成绩</a:t>
            </a:r>
            <a:r>
              <a:rPr lang="en-US" altLang="zh-CN"/>
              <a:t>(</a:t>
            </a:r>
            <a:r>
              <a:rPr lang="zh-CN" altLang="en-US"/>
              <a:t>实验报告</a:t>
            </a:r>
            <a:r>
              <a:rPr lang="en-US" altLang="zh-CN"/>
              <a:t>)30</a:t>
            </a:r>
            <a:r>
              <a:rPr lang="zh-CN" altLang="en-US"/>
              <a:t>分。</a:t>
            </a:r>
          </a:p>
        </p:txBody>
      </p:sp>
    </p:spTree>
  </p:cSld>
  <p:clrMapOvr>
    <a:masterClrMapping/>
  </p:clrMapOvr>
  <p:transition>
    <p:zoom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a:t>Windows </a:t>
            </a:r>
            <a:r>
              <a:rPr lang="zh-CN" altLang="en-US"/>
              <a:t>身份验证模式</a:t>
            </a:r>
          </a:p>
        </p:txBody>
      </p:sp>
      <p:sp>
        <p:nvSpPr>
          <p:cNvPr id="28675" name="Rectangle 3"/>
          <p:cNvSpPr>
            <a:spLocks noGrp="1" noChangeArrowheads="1"/>
          </p:cNvSpPr>
          <p:nvPr>
            <p:ph type="body" idx="1"/>
          </p:nvPr>
        </p:nvSpPr>
        <p:spPr/>
        <p:txBody>
          <a:bodyPr/>
          <a:lstStyle/>
          <a:p>
            <a:pPr eaLnBrk="1" hangingPunct="1"/>
            <a:r>
              <a:rPr lang="zh-CN" altLang="en-US"/>
              <a:t>用户通过 </a:t>
            </a:r>
            <a:r>
              <a:rPr lang="en-US" altLang="zh-CN"/>
              <a:t>Microsoft Windows </a:t>
            </a:r>
            <a:r>
              <a:rPr lang="zh-CN" altLang="en-US"/>
              <a:t>用户帐户连接时，</a:t>
            </a:r>
            <a:r>
              <a:rPr lang="en-US" altLang="zh-CN"/>
              <a:t>SQL Server </a:t>
            </a:r>
            <a:r>
              <a:rPr lang="zh-CN" altLang="en-US"/>
              <a:t>使用 </a:t>
            </a:r>
            <a:r>
              <a:rPr lang="en-US" altLang="zh-CN"/>
              <a:t>Windows </a:t>
            </a:r>
            <a:r>
              <a:rPr lang="zh-CN" altLang="en-US"/>
              <a:t>操作系统中的信息验证帐户名和密码。这是默认的身份验证模式，</a:t>
            </a:r>
            <a:r>
              <a:rPr lang="zh-CN" altLang="en-US" b="1">
                <a:solidFill>
                  <a:srgbClr val="FF0000"/>
                </a:solidFill>
              </a:rPr>
              <a:t>比混合模式安全</a:t>
            </a:r>
            <a:r>
              <a:rPr lang="zh-CN" altLang="en-US"/>
              <a:t>。</a:t>
            </a:r>
          </a:p>
          <a:p>
            <a:pPr eaLnBrk="1" hangingPunct="1"/>
            <a:r>
              <a:rPr lang="zh-CN" altLang="en-US"/>
              <a:t>安装时如果选择 </a:t>
            </a:r>
            <a:r>
              <a:rPr lang="en-US" altLang="zh-CN"/>
              <a:t>Windows </a:t>
            </a:r>
            <a:r>
              <a:rPr lang="zh-CN" altLang="en-US"/>
              <a:t>身份验证，安装程序会创建一个在默认情况下禁用的 </a:t>
            </a:r>
            <a:r>
              <a:rPr lang="en-US" altLang="zh-CN"/>
              <a:t>sa </a:t>
            </a:r>
            <a:r>
              <a:rPr lang="zh-CN" altLang="en-US"/>
              <a:t>帐户。 </a:t>
            </a:r>
          </a:p>
        </p:txBody>
      </p:sp>
    </p:spTree>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a:t>SQL Server</a:t>
            </a:r>
            <a:r>
              <a:rPr lang="zh-CN" altLang="en-US"/>
              <a:t>验证示例</a:t>
            </a:r>
            <a:endParaRPr lang="zh-CN" altLang="zh-CN"/>
          </a:p>
        </p:txBody>
      </p:sp>
      <p:sp>
        <p:nvSpPr>
          <p:cNvPr id="29699" name="Rectangle 4"/>
          <p:cNvSpPr>
            <a:spLocks noChangeArrowheads="1"/>
          </p:cNvSpPr>
          <p:nvPr/>
        </p:nvSpPr>
        <p:spPr bwMode="auto">
          <a:xfrm>
            <a:off x="457200" y="1828800"/>
            <a:ext cx="8153400" cy="4343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29700" name="Text Box 5"/>
          <p:cNvSpPr txBox="1">
            <a:spLocks noChangeArrowheads="1"/>
          </p:cNvSpPr>
          <p:nvPr/>
        </p:nvSpPr>
        <p:spPr bwMode="auto">
          <a:xfrm>
            <a:off x="4419600" y="1371600"/>
            <a:ext cx="12954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Windows</a:t>
            </a:r>
          </a:p>
        </p:txBody>
      </p:sp>
      <p:sp>
        <p:nvSpPr>
          <p:cNvPr id="29701" name="Rectangle 7"/>
          <p:cNvSpPr>
            <a:spLocks noChangeArrowheads="1"/>
          </p:cNvSpPr>
          <p:nvPr/>
        </p:nvSpPr>
        <p:spPr bwMode="auto">
          <a:xfrm>
            <a:off x="762000" y="2133600"/>
            <a:ext cx="2057400" cy="457200"/>
          </a:xfrm>
          <a:prstGeom prst="rect">
            <a:avLst/>
          </a:prstGeom>
          <a:solidFill>
            <a:srgbClr val="FF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29702" name="Text Box 8"/>
          <p:cNvSpPr txBox="1">
            <a:spLocks noChangeArrowheads="1"/>
          </p:cNvSpPr>
          <p:nvPr/>
        </p:nvSpPr>
        <p:spPr bwMode="auto">
          <a:xfrm>
            <a:off x="838200" y="2209800"/>
            <a:ext cx="1905000" cy="366713"/>
          </a:xfrm>
          <a:prstGeom prst="rect">
            <a:avLst/>
          </a:prstGeom>
          <a:solidFill>
            <a:srgbClr val="FFFF66"/>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Windows </a:t>
            </a:r>
            <a:r>
              <a:rPr lang="zh-CN" altLang="en-US" sz="1800">
                <a:ea typeface="宋体" charset="-122"/>
              </a:rPr>
              <a:t>用户</a:t>
            </a:r>
          </a:p>
        </p:txBody>
      </p:sp>
      <p:sp>
        <p:nvSpPr>
          <p:cNvPr id="29703" name="Rectangle 9"/>
          <p:cNvSpPr>
            <a:spLocks noChangeArrowheads="1"/>
          </p:cNvSpPr>
          <p:nvPr/>
        </p:nvSpPr>
        <p:spPr bwMode="auto">
          <a:xfrm>
            <a:off x="762000" y="2590800"/>
            <a:ext cx="2057400" cy="32766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29704" name="Text Box 10"/>
          <p:cNvSpPr txBox="1">
            <a:spLocks noChangeArrowheads="1"/>
          </p:cNvSpPr>
          <p:nvPr/>
        </p:nvSpPr>
        <p:spPr bwMode="auto">
          <a:xfrm>
            <a:off x="838200" y="2743200"/>
            <a:ext cx="19050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endParaRPr lang="zh-CN" altLang="zh-CN" sz="1800">
              <a:ea typeface="宋体" charset="-122"/>
            </a:endParaRPr>
          </a:p>
        </p:txBody>
      </p:sp>
      <p:sp>
        <p:nvSpPr>
          <p:cNvPr id="29705" name="Rectangle 11"/>
          <p:cNvSpPr>
            <a:spLocks noChangeArrowheads="1"/>
          </p:cNvSpPr>
          <p:nvPr/>
        </p:nvSpPr>
        <p:spPr bwMode="auto">
          <a:xfrm>
            <a:off x="762000" y="2743200"/>
            <a:ext cx="2057400" cy="304800"/>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en-US" altLang="zh-CN" sz="1800">
                <a:ea typeface="宋体" charset="-122"/>
              </a:rPr>
              <a:t>administrators</a:t>
            </a:r>
            <a:r>
              <a:rPr lang="zh-CN" altLang="en-US" sz="1800">
                <a:ea typeface="宋体" charset="-122"/>
              </a:rPr>
              <a:t>组</a:t>
            </a:r>
          </a:p>
        </p:txBody>
      </p:sp>
      <p:sp>
        <p:nvSpPr>
          <p:cNvPr id="29706" name="Rectangle 12"/>
          <p:cNvSpPr>
            <a:spLocks noChangeArrowheads="1"/>
          </p:cNvSpPr>
          <p:nvPr/>
        </p:nvSpPr>
        <p:spPr bwMode="auto">
          <a:xfrm>
            <a:off x="762000" y="3048000"/>
            <a:ext cx="2057400" cy="8382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endParaRPr lang="zh-CN" altLang="zh-CN" sz="1800">
              <a:ea typeface="宋体" charset="-122"/>
            </a:endParaRPr>
          </a:p>
        </p:txBody>
      </p:sp>
      <p:sp>
        <p:nvSpPr>
          <p:cNvPr id="29707" name="Text Box 14"/>
          <p:cNvSpPr txBox="1">
            <a:spLocks noChangeArrowheads="1"/>
          </p:cNvSpPr>
          <p:nvPr/>
        </p:nvSpPr>
        <p:spPr bwMode="auto">
          <a:xfrm>
            <a:off x="914400" y="3124200"/>
            <a:ext cx="1828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guo</a:t>
            </a:r>
          </a:p>
        </p:txBody>
      </p:sp>
      <p:sp>
        <p:nvSpPr>
          <p:cNvPr id="29708" name="Text Box 15"/>
          <p:cNvSpPr txBox="1">
            <a:spLocks noChangeArrowheads="1"/>
          </p:cNvSpPr>
          <p:nvPr/>
        </p:nvSpPr>
        <p:spPr bwMode="auto">
          <a:xfrm>
            <a:off x="914400" y="3505200"/>
            <a:ext cx="1828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administrator</a:t>
            </a:r>
          </a:p>
        </p:txBody>
      </p:sp>
      <p:sp>
        <p:nvSpPr>
          <p:cNvPr id="29709" name="Text Box 16"/>
          <p:cNvSpPr txBox="1">
            <a:spLocks noChangeArrowheads="1"/>
          </p:cNvSpPr>
          <p:nvPr/>
        </p:nvSpPr>
        <p:spPr bwMode="auto">
          <a:xfrm>
            <a:off x="914400" y="4038600"/>
            <a:ext cx="16002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david</a:t>
            </a:r>
          </a:p>
        </p:txBody>
      </p:sp>
      <p:sp>
        <p:nvSpPr>
          <p:cNvPr id="29710" name="Text Box 17"/>
          <p:cNvSpPr txBox="1">
            <a:spLocks noChangeArrowheads="1"/>
          </p:cNvSpPr>
          <p:nvPr/>
        </p:nvSpPr>
        <p:spPr bwMode="auto">
          <a:xfrm>
            <a:off x="914400" y="4495800"/>
            <a:ext cx="16002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eric</a:t>
            </a:r>
          </a:p>
        </p:txBody>
      </p:sp>
      <p:sp>
        <p:nvSpPr>
          <p:cNvPr id="29711" name="Rectangle 18"/>
          <p:cNvSpPr>
            <a:spLocks noChangeArrowheads="1"/>
          </p:cNvSpPr>
          <p:nvPr/>
        </p:nvSpPr>
        <p:spPr bwMode="auto">
          <a:xfrm>
            <a:off x="5562600" y="1981200"/>
            <a:ext cx="2895600" cy="39624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410644" name="Line 20"/>
          <p:cNvSpPr>
            <a:spLocks noChangeShapeType="1"/>
          </p:cNvSpPr>
          <p:nvPr/>
        </p:nvSpPr>
        <p:spPr bwMode="auto">
          <a:xfrm>
            <a:off x="2133600" y="3352800"/>
            <a:ext cx="297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9713" name="Text Box 21"/>
          <p:cNvSpPr txBox="1">
            <a:spLocks noChangeArrowheads="1"/>
          </p:cNvSpPr>
          <p:nvPr/>
        </p:nvSpPr>
        <p:spPr bwMode="auto">
          <a:xfrm>
            <a:off x="5105400" y="2362200"/>
            <a:ext cx="381000" cy="2838450"/>
          </a:xfrm>
          <a:prstGeom prst="rect">
            <a:avLst/>
          </a:prstGeom>
          <a:solidFill>
            <a:srgbClr val="CC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Windows</a:t>
            </a:r>
            <a:r>
              <a:rPr lang="zh-CN" altLang="en-US" sz="1800">
                <a:ea typeface="宋体" charset="-122"/>
              </a:rPr>
              <a:t>身份验证</a:t>
            </a:r>
          </a:p>
        </p:txBody>
      </p:sp>
      <p:sp>
        <p:nvSpPr>
          <p:cNvPr id="410647" name="Line 23"/>
          <p:cNvSpPr>
            <a:spLocks noChangeShapeType="1"/>
          </p:cNvSpPr>
          <p:nvPr/>
        </p:nvSpPr>
        <p:spPr bwMode="auto">
          <a:xfrm>
            <a:off x="2514600" y="42672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0648" name="AutoShape 24"/>
          <p:cNvSpPr>
            <a:spLocks noChangeArrowheads="1"/>
          </p:cNvSpPr>
          <p:nvPr/>
        </p:nvSpPr>
        <p:spPr bwMode="auto">
          <a:xfrm>
            <a:off x="4495800" y="3962400"/>
            <a:ext cx="685800" cy="609600"/>
          </a:xfrm>
          <a:prstGeom prst="irregularSeal1">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29716" name="Rectangle 25"/>
          <p:cNvSpPr>
            <a:spLocks noChangeArrowheads="1"/>
          </p:cNvSpPr>
          <p:nvPr/>
        </p:nvSpPr>
        <p:spPr bwMode="auto">
          <a:xfrm>
            <a:off x="5562600" y="2514600"/>
            <a:ext cx="2895600" cy="3810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en-US" altLang="zh-CN" sz="1800">
                <a:ea typeface="宋体" charset="-122"/>
              </a:rPr>
              <a:t>BULTIN\Users</a:t>
            </a:r>
          </a:p>
        </p:txBody>
      </p:sp>
      <p:sp>
        <p:nvSpPr>
          <p:cNvPr id="29717" name="Rectangle 26"/>
          <p:cNvSpPr>
            <a:spLocks noChangeArrowheads="1"/>
          </p:cNvSpPr>
          <p:nvPr/>
        </p:nvSpPr>
        <p:spPr bwMode="auto">
          <a:xfrm>
            <a:off x="5562600" y="1981200"/>
            <a:ext cx="2895600" cy="381000"/>
          </a:xfrm>
          <a:prstGeom prst="rect">
            <a:avLst/>
          </a:prstGeom>
          <a:solidFill>
            <a:srgbClr val="FFFF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Aft>
                <a:spcPct val="0"/>
              </a:spcAft>
              <a:buFontTx/>
              <a:buNone/>
            </a:pPr>
            <a:r>
              <a:rPr lang="en-US" altLang="zh-CN" sz="1800">
                <a:ea typeface="宋体" charset="-122"/>
              </a:rPr>
              <a:t>SQL Server</a:t>
            </a:r>
            <a:r>
              <a:rPr lang="zh-CN" altLang="en-US" sz="1800">
                <a:ea typeface="宋体" charset="-122"/>
              </a:rPr>
              <a:t>登录名</a:t>
            </a:r>
          </a:p>
        </p:txBody>
      </p:sp>
      <p:sp>
        <p:nvSpPr>
          <p:cNvPr id="29718" name="Rectangle 27"/>
          <p:cNvSpPr>
            <a:spLocks noChangeArrowheads="1"/>
          </p:cNvSpPr>
          <p:nvPr/>
        </p:nvSpPr>
        <p:spPr bwMode="auto">
          <a:xfrm>
            <a:off x="5562600" y="3124200"/>
            <a:ext cx="2895600" cy="3810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en-US" altLang="zh-CN" sz="1800">
                <a:ea typeface="宋体" charset="-122"/>
              </a:rPr>
              <a:t>guo-t440s\guo</a:t>
            </a:r>
          </a:p>
        </p:txBody>
      </p:sp>
      <p:sp>
        <p:nvSpPr>
          <p:cNvPr id="29719" name="Rectangle 27"/>
          <p:cNvSpPr>
            <a:spLocks noChangeArrowheads="1"/>
          </p:cNvSpPr>
          <p:nvPr/>
        </p:nvSpPr>
        <p:spPr bwMode="auto">
          <a:xfrm>
            <a:off x="5562600" y="5334000"/>
            <a:ext cx="2895600" cy="3810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en-US" altLang="zh-CN" sz="1800">
                <a:ea typeface="宋体" charset="-122"/>
              </a:rPr>
              <a:t>sa</a:t>
            </a:r>
          </a:p>
        </p:txBody>
      </p:sp>
      <p:sp>
        <p:nvSpPr>
          <p:cNvPr id="29720" name="Rectangle 27"/>
          <p:cNvSpPr>
            <a:spLocks noChangeArrowheads="1"/>
          </p:cNvSpPr>
          <p:nvPr/>
        </p:nvSpPr>
        <p:spPr bwMode="auto">
          <a:xfrm>
            <a:off x="5562600" y="4487863"/>
            <a:ext cx="2895600" cy="38100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en-US" altLang="zh-CN" sz="1800">
                <a:ea typeface="宋体" charset="-122"/>
              </a:rPr>
              <a:t>guo-t440s\eric</a:t>
            </a:r>
          </a:p>
        </p:txBody>
      </p:sp>
      <p:cxnSp>
        <p:nvCxnSpPr>
          <p:cNvPr id="5" name="直接箭头连接符 4"/>
          <p:cNvCxnSpPr>
            <a:cxnSpLocks noChangeShapeType="1"/>
          </p:cNvCxnSpPr>
          <p:nvPr/>
        </p:nvCxnSpPr>
        <p:spPr bwMode="auto">
          <a:xfrm>
            <a:off x="2133600" y="4678363"/>
            <a:ext cx="17526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644"/>
                                        </p:tgtEl>
                                        <p:attrNameLst>
                                          <p:attrName>style.visibility</p:attrName>
                                        </p:attrNameLst>
                                      </p:cBhvr>
                                      <p:to>
                                        <p:strVal val="visible"/>
                                      </p:to>
                                    </p:set>
                                    <p:animEffect transition="in" filter="blinds(horizontal)">
                                      <p:cBhvr>
                                        <p:cTn id="7" dur="500"/>
                                        <p:tgtEl>
                                          <p:spTgt spid="4106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3" presetClass="path" presetSubtype="0" accel="50000" decel="50000" fill="hold" grpId="1" nodeType="clickEffect">
                                  <p:stCondLst>
                                    <p:cond delay="0"/>
                                  </p:stCondLst>
                                  <p:childTnLst>
                                    <p:animMotion origin="layout" path="M -0.0375 -3.69942E-6 L 0.2125 -3.69942E-6 " pathEditMode="relative" rAng="0" ptsTypes="AA">
                                      <p:cBhvr>
                                        <p:cTn id="11" dur="2000" fill="hold"/>
                                        <p:tgtEl>
                                          <p:spTgt spid="410644"/>
                                        </p:tgtEl>
                                        <p:attrNameLst>
                                          <p:attrName>ppt_x</p:attrName>
                                          <p:attrName>ppt_y</p:attrName>
                                        </p:attrNameLst>
                                      </p:cBhvr>
                                      <p:rCtr x="12500" y="0"/>
                                    </p:animMotion>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10647"/>
                                        </p:tgtEl>
                                        <p:attrNameLst>
                                          <p:attrName>style.visibility</p:attrName>
                                        </p:attrNameLst>
                                      </p:cBhvr>
                                      <p:to>
                                        <p:strVal val="visible"/>
                                      </p:to>
                                    </p:set>
                                    <p:animEffect transition="in" filter="blinds(horizontal)">
                                      <p:cBhvr>
                                        <p:cTn id="16" dur="500"/>
                                        <p:tgtEl>
                                          <p:spTgt spid="41064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10648"/>
                                        </p:tgtEl>
                                        <p:attrNameLst>
                                          <p:attrName>style.visibility</p:attrName>
                                        </p:attrNameLst>
                                      </p:cBhvr>
                                      <p:to>
                                        <p:strVal val="visible"/>
                                      </p:to>
                                    </p:set>
                                    <p:animEffect transition="in" filter="blinds(horizontal)">
                                      <p:cBhvr>
                                        <p:cTn id="21" dur="500"/>
                                        <p:tgtEl>
                                          <p:spTgt spid="4106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42" presetClass="path" presetSubtype="0" accel="50000" decel="50000" fill="hold" nodeType="clickEffect">
                                  <p:stCondLst>
                                    <p:cond delay="0"/>
                                  </p:stCondLst>
                                  <p:childTnLst>
                                    <p:animMotion origin="layout" path="M 3.33333E-6 -4.86586E-6 L 0.3375 -0.00439 " pathEditMode="relative" rAng="0" ptsTypes="AA">
                                      <p:cBhvr>
                                        <p:cTn id="29" dur="2000" fill="hold"/>
                                        <p:tgtEl>
                                          <p:spTgt spid="5"/>
                                        </p:tgtEl>
                                        <p:attrNameLst>
                                          <p:attrName>ppt_x</p:attrName>
                                          <p:attrName>ppt_y</p:attrName>
                                        </p:attrNameLst>
                                      </p:cBhvr>
                                      <p:rCtr x="16875"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44" grpId="0" animBg="1"/>
      <p:bldP spid="410644" grpId="1" animBg="1"/>
      <p:bldP spid="410647" grpId="0" animBg="1"/>
      <p:bldP spid="41064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z="2400"/>
              <a:t>混合模式（</a:t>
            </a:r>
            <a:r>
              <a:rPr lang="en-US" altLang="zh-CN" sz="2400"/>
              <a:t>Windows </a:t>
            </a:r>
            <a:r>
              <a:rPr lang="zh-CN" altLang="en-US" sz="2400"/>
              <a:t>身份验证或 </a:t>
            </a:r>
            <a:r>
              <a:rPr lang="en-US" altLang="zh-CN" sz="2400"/>
              <a:t>SQL Server </a:t>
            </a:r>
            <a:r>
              <a:rPr lang="zh-CN" altLang="en-US" sz="2400"/>
              <a:t>身份验证）</a:t>
            </a:r>
          </a:p>
        </p:txBody>
      </p:sp>
      <p:sp>
        <p:nvSpPr>
          <p:cNvPr id="30723" name="Rectangle 3"/>
          <p:cNvSpPr>
            <a:spLocks noGrp="1" noChangeArrowheads="1"/>
          </p:cNvSpPr>
          <p:nvPr>
            <p:ph type="body" idx="1"/>
          </p:nvPr>
        </p:nvSpPr>
        <p:spPr/>
        <p:txBody>
          <a:bodyPr/>
          <a:lstStyle/>
          <a:p>
            <a:pPr eaLnBrk="1" hangingPunct="1"/>
            <a:r>
              <a:rPr lang="zh-CN" altLang="en-US"/>
              <a:t>允许用户使用 </a:t>
            </a:r>
            <a:r>
              <a:rPr lang="en-US" altLang="zh-CN"/>
              <a:t>Windows </a:t>
            </a:r>
            <a:r>
              <a:rPr lang="zh-CN" altLang="en-US"/>
              <a:t>身份验证或 </a:t>
            </a:r>
            <a:r>
              <a:rPr lang="en-US" altLang="zh-CN"/>
              <a:t>SQL Server </a:t>
            </a:r>
            <a:r>
              <a:rPr lang="zh-CN" altLang="en-US"/>
              <a:t>身份验证进行连接。通过 </a:t>
            </a:r>
            <a:r>
              <a:rPr lang="en-US" altLang="zh-CN"/>
              <a:t>Windows </a:t>
            </a:r>
            <a:r>
              <a:rPr lang="zh-CN" altLang="en-US"/>
              <a:t>用户帐户连接的用户可以使用 </a:t>
            </a:r>
            <a:r>
              <a:rPr lang="en-US" altLang="zh-CN"/>
              <a:t>Windows </a:t>
            </a:r>
            <a:r>
              <a:rPr lang="zh-CN" altLang="en-US"/>
              <a:t>验证的受信任连接。</a:t>
            </a:r>
          </a:p>
          <a:p>
            <a:pPr eaLnBrk="1" hangingPunct="1"/>
            <a:r>
              <a:rPr lang="zh-CN" altLang="en-US"/>
              <a:t>如果必须选择“混合模式身份验证”并要求使用 </a:t>
            </a:r>
            <a:r>
              <a:rPr lang="en-US" altLang="zh-CN"/>
              <a:t>SQL </a:t>
            </a:r>
            <a:r>
              <a:rPr lang="zh-CN" altLang="en-US"/>
              <a:t>登录以适应旧式应用程序，则必须为所有 </a:t>
            </a:r>
            <a:r>
              <a:rPr lang="en-US" altLang="zh-CN"/>
              <a:t>SQL </a:t>
            </a:r>
            <a:r>
              <a:rPr lang="zh-CN" altLang="en-US"/>
              <a:t>帐户设置强密码。</a:t>
            </a:r>
          </a:p>
          <a:p>
            <a:pPr eaLnBrk="1" hangingPunct="1"/>
            <a:r>
              <a:rPr lang="en-US" altLang="zh-CN"/>
              <a:t>(</a:t>
            </a:r>
            <a:r>
              <a:rPr lang="zh-CN" altLang="en-US"/>
              <a:t>演示</a:t>
            </a:r>
            <a:r>
              <a:rPr lang="en-US" altLang="zh-CN"/>
              <a:t>)</a:t>
            </a:r>
          </a:p>
        </p:txBody>
      </p:sp>
    </p:spTree>
  </p:cSld>
  <p:clrMapOvr>
    <a:masterClrMapping/>
  </p:clrMapOvr>
  <p:transition>
    <p:zoom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t>更改服务器身份验证模式 </a:t>
            </a:r>
          </a:p>
        </p:txBody>
      </p:sp>
      <p:sp>
        <p:nvSpPr>
          <p:cNvPr id="31747" name="Rectangle 3"/>
          <p:cNvSpPr>
            <a:spLocks noGrp="1" noChangeArrowheads="1"/>
          </p:cNvSpPr>
          <p:nvPr>
            <p:ph type="body" idx="1"/>
          </p:nvPr>
        </p:nvSpPr>
        <p:spPr/>
        <p:txBody>
          <a:bodyPr/>
          <a:lstStyle/>
          <a:p>
            <a:pPr eaLnBrk="1" hangingPunct="1"/>
            <a:r>
              <a:rPr lang="zh-CN" altLang="en-US"/>
              <a:t>在 </a:t>
            </a:r>
            <a:r>
              <a:rPr lang="en-US" altLang="zh-CN"/>
              <a:t>SQL Server Management Studio </a:t>
            </a:r>
            <a:r>
              <a:rPr lang="zh-CN" altLang="en-US"/>
              <a:t>对象资源管理器中，右键单击服务器，再单击“属性”。</a:t>
            </a:r>
          </a:p>
          <a:p>
            <a:pPr eaLnBrk="1" hangingPunct="1"/>
            <a:r>
              <a:rPr lang="zh-CN" altLang="en-US"/>
              <a:t>在“安全性”页上的“服务器身份验证”下，选择新的服务器身份验证模式，再单击“确定”。</a:t>
            </a:r>
          </a:p>
          <a:p>
            <a:pPr eaLnBrk="1" hangingPunct="1"/>
            <a:r>
              <a:rPr lang="zh-CN" altLang="en-US"/>
              <a:t>在 </a:t>
            </a:r>
            <a:r>
              <a:rPr lang="en-US" altLang="zh-CN"/>
              <a:t>SQL Server Management Studio </a:t>
            </a:r>
            <a:r>
              <a:rPr lang="zh-CN" altLang="en-US"/>
              <a:t>对话框中，单击“确定”确认需要重新启动 </a:t>
            </a:r>
            <a:r>
              <a:rPr lang="en-US" altLang="zh-CN"/>
              <a:t>SQL Server</a:t>
            </a:r>
            <a:r>
              <a:rPr lang="zh-CN" altLang="en-US"/>
              <a:t>。</a:t>
            </a:r>
          </a:p>
          <a:p>
            <a:pPr eaLnBrk="1" hangingPunct="1"/>
            <a:r>
              <a:rPr lang="zh-CN" altLang="en-US"/>
              <a:t>重新启动</a:t>
            </a:r>
            <a:r>
              <a:rPr lang="en-US" altLang="zh-CN"/>
              <a:t>SQL Server</a:t>
            </a:r>
            <a:r>
              <a:rPr lang="zh-CN" altLang="en-US"/>
              <a:t>服务</a:t>
            </a:r>
          </a:p>
          <a:p>
            <a:pPr eaLnBrk="1" hangingPunct="1"/>
            <a:endParaRPr lang="zh-CN" altLang="en-US"/>
          </a:p>
          <a:p>
            <a:pPr eaLnBrk="1" hangingPunct="1"/>
            <a:r>
              <a:rPr lang="en-US" altLang="zh-CN"/>
              <a:t>(</a:t>
            </a:r>
            <a:r>
              <a:rPr lang="zh-CN" altLang="en-US"/>
              <a:t>演示</a:t>
            </a:r>
            <a:r>
              <a:rPr lang="en-US" altLang="zh-CN"/>
              <a:t>)</a:t>
            </a:r>
          </a:p>
          <a:p>
            <a:pPr eaLnBrk="1" hangingPunct="1"/>
            <a:endParaRPr lang="en-US" altLang="zh-CN"/>
          </a:p>
        </p:txBody>
      </p:sp>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a:t>安全架构</a:t>
            </a:r>
          </a:p>
        </p:txBody>
      </p:sp>
      <p:sp>
        <p:nvSpPr>
          <p:cNvPr id="32771" name="AutoShape 3" descr="ntsctree"/>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32772" name="AutoShape 4" descr="ntsctree"/>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32773" name="AutoShape 5" descr="ntsctree"/>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32774" name="AutoShape 6" descr="ntsctree"/>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32775" name="AutoShape 7" descr="intsec"/>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pic>
        <p:nvPicPr>
          <p:cNvPr id="327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408113"/>
            <a:ext cx="701040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a:t>数据库安全</a:t>
            </a:r>
            <a:r>
              <a:rPr lang="en-US" altLang="zh-CN"/>
              <a:t>-</a:t>
            </a:r>
            <a:r>
              <a:rPr lang="zh-CN" altLang="en-US"/>
              <a:t>主体</a:t>
            </a:r>
          </a:p>
        </p:txBody>
      </p:sp>
      <p:sp>
        <p:nvSpPr>
          <p:cNvPr id="33795" name="Rectangle 3"/>
          <p:cNvSpPr>
            <a:spLocks noGrp="1" noChangeArrowheads="1"/>
          </p:cNvSpPr>
          <p:nvPr>
            <p:ph type="body" idx="1"/>
          </p:nvPr>
        </p:nvSpPr>
        <p:spPr/>
        <p:txBody>
          <a:bodyPr/>
          <a:lstStyle/>
          <a:p>
            <a:pPr eaLnBrk="1" hangingPunct="1"/>
            <a:r>
              <a:rPr lang="en-US" altLang="zh-CN"/>
              <a:t>“</a:t>
            </a:r>
            <a:r>
              <a:rPr lang="zh-CN" altLang="en-US"/>
              <a:t>主体”是可以请求 </a:t>
            </a:r>
            <a:r>
              <a:rPr lang="en-US" altLang="zh-CN"/>
              <a:t>SQL Server </a:t>
            </a:r>
            <a:r>
              <a:rPr lang="zh-CN" altLang="en-US"/>
              <a:t>资源的个体、组和过程。与 </a:t>
            </a:r>
            <a:r>
              <a:rPr lang="en-US" altLang="zh-CN"/>
              <a:t>SQL Server </a:t>
            </a:r>
            <a:r>
              <a:rPr lang="zh-CN" altLang="en-US"/>
              <a:t>授权模型的其他组件一样，主体也可以按层次结构排列。</a:t>
            </a:r>
          </a:p>
          <a:p>
            <a:pPr lvl="1" eaLnBrk="1" hangingPunct="1"/>
            <a:r>
              <a:rPr lang="en-US" altLang="zh-CN"/>
              <a:t>Windows</a:t>
            </a:r>
            <a:r>
              <a:rPr lang="zh-CN" altLang="en-US"/>
              <a:t>级别的主体</a:t>
            </a:r>
            <a:r>
              <a:rPr lang="en-US" altLang="zh-CN"/>
              <a:t>: </a:t>
            </a:r>
            <a:r>
              <a:rPr lang="en-US" altLang="zh-CN">
                <a:solidFill>
                  <a:srgbClr val="006600"/>
                </a:solidFill>
              </a:rPr>
              <a:t>Windows</a:t>
            </a:r>
            <a:r>
              <a:rPr lang="zh-CN" altLang="en-US">
                <a:solidFill>
                  <a:srgbClr val="006600"/>
                </a:solidFill>
              </a:rPr>
              <a:t>用户、组</a:t>
            </a:r>
          </a:p>
          <a:p>
            <a:pPr lvl="1" eaLnBrk="1" hangingPunct="1"/>
            <a:r>
              <a:rPr lang="en-US" altLang="zh-CN"/>
              <a:t>SQL Server</a:t>
            </a:r>
            <a:r>
              <a:rPr lang="zh-CN" altLang="en-US"/>
              <a:t>级别的主体：</a:t>
            </a:r>
            <a:r>
              <a:rPr lang="zh-CN" altLang="en-US">
                <a:solidFill>
                  <a:srgbClr val="006600"/>
                </a:solidFill>
              </a:rPr>
              <a:t>登录</a:t>
            </a:r>
          </a:p>
          <a:p>
            <a:pPr lvl="1" eaLnBrk="1" hangingPunct="1"/>
            <a:r>
              <a:rPr lang="zh-CN" altLang="en-US"/>
              <a:t>数据库级别的主体：</a:t>
            </a:r>
            <a:r>
              <a:rPr lang="zh-CN" altLang="en-US">
                <a:solidFill>
                  <a:srgbClr val="006600"/>
                </a:solidFill>
              </a:rPr>
              <a:t>数据库用户、数据库角色</a:t>
            </a:r>
          </a:p>
          <a:p>
            <a:pPr eaLnBrk="1" hangingPunct="1"/>
            <a:r>
              <a:rPr lang="zh-CN" altLang="en-US"/>
              <a:t>主体的影响范围取决于主体定义的范围（</a:t>
            </a:r>
            <a:r>
              <a:rPr lang="en-US" altLang="zh-CN"/>
              <a:t>Windows</a:t>
            </a:r>
            <a:r>
              <a:rPr lang="zh-CN" altLang="en-US"/>
              <a:t>、服务器或数据库）以及主体是否不可分或是一个集合。例如，</a:t>
            </a:r>
            <a:r>
              <a:rPr lang="en-US" altLang="zh-CN"/>
              <a:t>Windows </a:t>
            </a:r>
            <a:r>
              <a:rPr lang="zh-CN" altLang="en-US"/>
              <a:t>用户就是一个不可分主体，而 </a:t>
            </a:r>
            <a:r>
              <a:rPr lang="en-US" altLang="zh-CN"/>
              <a:t>Windows </a:t>
            </a:r>
            <a:r>
              <a:rPr lang="zh-CN" altLang="en-US"/>
              <a:t>组则是一个集合主体。</a:t>
            </a:r>
          </a:p>
          <a:p>
            <a:pPr eaLnBrk="1" hangingPunct="1"/>
            <a:endParaRPr lang="en-US" altLang="zh-CN"/>
          </a:p>
        </p:txBody>
      </p:sp>
    </p:spTree>
  </p:cSld>
  <p:clrMapOvr>
    <a:masterClrMapping/>
  </p:clrMapOvr>
  <p:transition>
    <p:comb/>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a:t>各级别的主体</a:t>
            </a:r>
          </a:p>
        </p:txBody>
      </p:sp>
      <p:sp>
        <p:nvSpPr>
          <p:cNvPr id="34819" name="Rectangle 3"/>
          <p:cNvSpPr>
            <a:spLocks noGrp="1" noChangeArrowheads="1"/>
          </p:cNvSpPr>
          <p:nvPr>
            <p:ph type="body" idx="1"/>
          </p:nvPr>
        </p:nvSpPr>
        <p:spPr/>
        <p:txBody>
          <a:bodyPr/>
          <a:lstStyle/>
          <a:p>
            <a:pPr eaLnBrk="1" hangingPunct="1"/>
            <a:r>
              <a:rPr lang="en-US" altLang="zh-CN"/>
              <a:t>Windows</a:t>
            </a:r>
            <a:r>
              <a:rPr lang="zh-CN" altLang="en-US"/>
              <a:t>级别的主体</a:t>
            </a:r>
          </a:p>
          <a:p>
            <a:pPr lvl="1" eaLnBrk="1" hangingPunct="1"/>
            <a:r>
              <a:rPr lang="en-US" altLang="zh-CN"/>
              <a:t>Windows</a:t>
            </a:r>
            <a:r>
              <a:rPr lang="zh-CN" altLang="en-US"/>
              <a:t>域用户</a:t>
            </a:r>
          </a:p>
          <a:p>
            <a:pPr lvl="1" eaLnBrk="1" hangingPunct="1"/>
            <a:r>
              <a:rPr lang="en-US" altLang="zh-CN"/>
              <a:t>Windows</a:t>
            </a:r>
            <a:r>
              <a:rPr lang="zh-CN" altLang="en-US"/>
              <a:t>本地用户</a:t>
            </a:r>
          </a:p>
          <a:p>
            <a:pPr eaLnBrk="1" hangingPunct="1"/>
            <a:r>
              <a:rPr lang="en-US" altLang="zh-CN"/>
              <a:t>SQL Server</a:t>
            </a:r>
            <a:r>
              <a:rPr lang="zh-CN" altLang="en-US"/>
              <a:t>级别的主体</a:t>
            </a:r>
          </a:p>
          <a:p>
            <a:pPr lvl="1" eaLnBrk="1" hangingPunct="1"/>
            <a:r>
              <a:rPr lang="en-US" altLang="zh-CN"/>
              <a:t>SQL Server</a:t>
            </a:r>
            <a:r>
              <a:rPr lang="zh-CN" altLang="en-US"/>
              <a:t>登录</a:t>
            </a:r>
          </a:p>
          <a:p>
            <a:pPr eaLnBrk="1" hangingPunct="1"/>
            <a:r>
              <a:rPr lang="zh-CN" altLang="en-US"/>
              <a:t>数据库级别的主体</a:t>
            </a:r>
          </a:p>
          <a:p>
            <a:pPr lvl="1" eaLnBrk="1" hangingPunct="1"/>
            <a:r>
              <a:rPr lang="zh-CN" altLang="en-US"/>
              <a:t>数据库用户</a:t>
            </a:r>
          </a:p>
          <a:p>
            <a:pPr lvl="1" eaLnBrk="1" hangingPunct="1"/>
            <a:r>
              <a:rPr lang="zh-CN" altLang="en-US"/>
              <a:t>数据库角色</a:t>
            </a:r>
          </a:p>
          <a:p>
            <a:pPr lvl="1" eaLnBrk="1" hangingPunct="1"/>
            <a:r>
              <a:rPr lang="zh-CN" altLang="en-US"/>
              <a:t>应用程序角色</a:t>
            </a:r>
          </a:p>
          <a:p>
            <a:pPr eaLnBrk="1" hangingPunct="1"/>
            <a:endParaRPr lang="zh-CN" altLang="en-US"/>
          </a:p>
          <a:p>
            <a:pPr eaLnBrk="1" hangingPunct="1"/>
            <a:endParaRPr lang="en-US" altLang="zh-CN"/>
          </a:p>
        </p:txBody>
      </p:sp>
    </p:spTree>
  </p:cSld>
  <p:clrMapOvr>
    <a:masterClrMapping/>
  </p:clrMapOvr>
  <p:transition>
    <p:comb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a:t>数据库用户</a:t>
            </a:r>
          </a:p>
        </p:txBody>
      </p:sp>
      <p:sp>
        <p:nvSpPr>
          <p:cNvPr id="35843" name="Rectangle 3"/>
          <p:cNvSpPr>
            <a:spLocks noGrp="1" noChangeArrowheads="1"/>
          </p:cNvSpPr>
          <p:nvPr>
            <p:ph type="body" idx="1"/>
          </p:nvPr>
        </p:nvSpPr>
        <p:spPr>
          <a:xfrm>
            <a:off x="457200" y="1295400"/>
            <a:ext cx="8229600" cy="3276600"/>
          </a:xfrm>
        </p:spPr>
        <p:txBody>
          <a:bodyPr/>
          <a:lstStyle/>
          <a:p>
            <a:pPr eaLnBrk="1" hangingPunct="1">
              <a:lnSpc>
                <a:spcPct val="110000"/>
              </a:lnSpc>
            </a:pPr>
            <a:r>
              <a:rPr lang="zh-CN" altLang="en-US"/>
              <a:t>数据库用户是数据库级别上的主体。每个数据库用户都是 </a:t>
            </a:r>
            <a:r>
              <a:rPr lang="en-US" altLang="zh-CN"/>
              <a:t>public </a:t>
            </a:r>
            <a:r>
              <a:rPr lang="zh-CN" altLang="en-US"/>
              <a:t>角色的成员。</a:t>
            </a:r>
          </a:p>
          <a:p>
            <a:pPr eaLnBrk="1" hangingPunct="1">
              <a:lnSpc>
                <a:spcPct val="110000"/>
              </a:lnSpc>
            </a:pPr>
            <a:r>
              <a:rPr lang="zh-CN" altLang="en-US"/>
              <a:t>在数据库中，用户与登录账号是两个不同的概念。一个合法的登录账号只表明该账号通过了</a:t>
            </a:r>
            <a:r>
              <a:rPr lang="en-US" altLang="zh-CN"/>
              <a:t>SQL Server </a:t>
            </a:r>
            <a:r>
              <a:rPr lang="zh-CN" altLang="en-US"/>
              <a:t>认证，但不能表明其可以对数据库数据和数据对象进行某种或某些操作，所以一个登录账号总是与一个或多个数据库用户（这些用户必须分别存在相异的数据库中）相对应，这样才可以访问数据库。例如，登录账号</a:t>
            </a:r>
            <a:r>
              <a:rPr lang="en-US" altLang="zh-CN"/>
              <a:t>sa </a:t>
            </a:r>
            <a:r>
              <a:rPr lang="zh-CN" altLang="en-US"/>
              <a:t>自动与每一个数据库用户</a:t>
            </a:r>
            <a:r>
              <a:rPr lang="en-US" altLang="zh-CN"/>
              <a:t>dbo </a:t>
            </a:r>
            <a:r>
              <a:rPr lang="zh-CN" altLang="en-US"/>
              <a:t>相关联。</a:t>
            </a:r>
          </a:p>
          <a:p>
            <a:pPr eaLnBrk="1" hangingPunct="1">
              <a:lnSpc>
                <a:spcPct val="110000"/>
              </a:lnSpc>
            </a:pPr>
            <a:endParaRPr lang="zh-CN" altLang="en-US"/>
          </a:p>
          <a:p>
            <a:pPr eaLnBrk="1" hangingPunct="1">
              <a:lnSpc>
                <a:spcPct val="110000"/>
              </a:lnSpc>
            </a:pPr>
            <a:endParaRPr lang="en-US" altLang="zh-CN"/>
          </a:p>
        </p:txBody>
      </p:sp>
      <p:sp>
        <p:nvSpPr>
          <p:cNvPr id="35844" name="AutoShape 5"/>
          <p:cNvSpPr>
            <a:spLocks noChangeArrowheads="1"/>
          </p:cNvSpPr>
          <p:nvPr/>
        </p:nvSpPr>
        <p:spPr bwMode="auto">
          <a:xfrm>
            <a:off x="1447800" y="4648200"/>
            <a:ext cx="1905000" cy="1143000"/>
          </a:xfrm>
          <a:prstGeom prst="can">
            <a:avLst>
              <a:gd name="adj" fmla="val 25000"/>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zh-CN" altLang="en-US" sz="1800">
                <a:ea typeface="宋体" charset="-122"/>
              </a:rPr>
              <a:t>用户、数据库角色</a:t>
            </a:r>
          </a:p>
          <a:p>
            <a:pPr algn="ctr" eaLnBrk="1" hangingPunct="1">
              <a:lnSpc>
                <a:spcPct val="100000"/>
              </a:lnSpc>
              <a:spcBef>
                <a:spcPct val="0"/>
              </a:spcBef>
              <a:spcAft>
                <a:spcPct val="0"/>
              </a:spcAft>
              <a:buFontTx/>
              <a:buNone/>
            </a:pPr>
            <a:r>
              <a:rPr lang="zh-CN" altLang="en-US" sz="1800">
                <a:ea typeface="宋体" charset="-122"/>
              </a:rPr>
              <a:t>应用程序角色</a:t>
            </a:r>
          </a:p>
        </p:txBody>
      </p:sp>
      <p:sp>
        <p:nvSpPr>
          <p:cNvPr id="35845" name="Text Box 6"/>
          <p:cNvSpPr txBox="1">
            <a:spLocks noChangeArrowheads="1"/>
          </p:cNvSpPr>
          <p:nvPr/>
        </p:nvSpPr>
        <p:spPr bwMode="auto">
          <a:xfrm>
            <a:off x="1600200" y="5867400"/>
            <a:ext cx="1752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Master</a:t>
            </a:r>
            <a:r>
              <a:rPr lang="zh-CN" altLang="en-US" sz="1800">
                <a:ea typeface="宋体" charset="-122"/>
              </a:rPr>
              <a:t>数据库</a:t>
            </a:r>
          </a:p>
        </p:txBody>
      </p:sp>
      <p:sp>
        <p:nvSpPr>
          <p:cNvPr id="35846" name="AutoShape 7"/>
          <p:cNvSpPr>
            <a:spLocks noChangeArrowheads="1"/>
          </p:cNvSpPr>
          <p:nvPr/>
        </p:nvSpPr>
        <p:spPr bwMode="auto">
          <a:xfrm>
            <a:off x="3581400" y="4648200"/>
            <a:ext cx="1905000" cy="1143000"/>
          </a:xfrm>
          <a:prstGeom prst="can">
            <a:avLst>
              <a:gd name="adj" fmla="val 25000"/>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zh-CN" altLang="en-US" sz="1800">
                <a:ea typeface="宋体" charset="-122"/>
              </a:rPr>
              <a:t>用户、数据库角色</a:t>
            </a:r>
          </a:p>
          <a:p>
            <a:pPr algn="ctr" eaLnBrk="1" hangingPunct="1">
              <a:lnSpc>
                <a:spcPct val="100000"/>
              </a:lnSpc>
              <a:spcBef>
                <a:spcPct val="0"/>
              </a:spcBef>
              <a:spcAft>
                <a:spcPct val="0"/>
              </a:spcAft>
              <a:buFontTx/>
              <a:buNone/>
            </a:pPr>
            <a:r>
              <a:rPr lang="zh-CN" altLang="en-US" sz="1800">
                <a:ea typeface="宋体" charset="-122"/>
              </a:rPr>
              <a:t>应用程序角色</a:t>
            </a:r>
          </a:p>
        </p:txBody>
      </p:sp>
      <p:sp>
        <p:nvSpPr>
          <p:cNvPr id="35847" name="Text Box 8"/>
          <p:cNvSpPr txBox="1">
            <a:spLocks noChangeArrowheads="1"/>
          </p:cNvSpPr>
          <p:nvPr/>
        </p:nvSpPr>
        <p:spPr bwMode="auto">
          <a:xfrm>
            <a:off x="3733800" y="5867400"/>
            <a:ext cx="1752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Finance</a:t>
            </a:r>
            <a:r>
              <a:rPr lang="zh-CN" altLang="en-US" sz="1800">
                <a:ea typeface="宋体" charset="-122"/>
              </a:rPr>
              <a:t>数据库</a:t>
            </a:r>
          </a:p>
        </p:txBody>
      </p:sp>
      <p:sp>
        <p:nvSpPr>
          <p:cNvPr id="35848" name="AutoShape 9"/>
          <p:cNvSpPr>
            <a:spLocks noChangeArrowheads="1"/>
          </p:cNvSpPr>
          <p:nvPr/>
        </p:nvSpPr>
        <p:spPr bwMode="auto">
          <a:xfrm>
            <a:off x="5638800" y="4648200"/>
            <a:ext cx="1905000" cy="1143000"/>
          </a:xfrm>
          <a:prstGeom prst="can">
            <a:avLst>
              <a:gd name="adj" fmla="val 25000"/>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zh-CN" altLang="en-US" sz="1800">
                <a:ea typeface="宋体" charset="-122"/>
              </a:rPr>
              <a:t>用户、数据库角色</a:t>
            </a:r>
          </a:p>
          <a:p>
            <a:pPr algn="ctr" eaLnBrk="1" hangingPunct="1">
              <a:lnSpc>
                <a:spcPct val="100000"/>
              </a:lnSpc>
              <a:spcBef>
                <a:spcPct val="0"/>
              </a:spcBef>
              <a:spcAft>
                <a:spcPct val="0"/>
              </a:spcAft>
              <a:buFontTx/>
              <a:buNone/>
            </a:pPr>
            <a:r>
              <a:rPr lang="zh-CN" altLang="en-US" sz="1800">
                <a:ea typeface="宋体" charset="-122"/>
              </a:rPr>
              <a:t>应用程序角色</a:t>
            </a:r>
          </a:p>
        </p:txBody>
      </p:sp>
      <p:sp>
        <p:nvSpPr>
          <p:cNvPr id="35849" name="Text Box 10"/>
          <p:cNvSpPr txBox="1">
            <a:spLocks noChangeArrowheads="1"/>
          </p:cNvSpPr>
          <p:nvPr/>
        </p:nvSpPr>
        <p:spPr bwMode="auto">
          <a:xfrm>
            <a:off x="5791200" y="5867400"/>
            <a:ext cx="1752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Course</a:t>
            </a:r>
            <a:r>
              <a:rPr lang="zh-CN" altLang="en-US" sz="1800">
                <a:ea typeface="宋体" charset="-122"/>
              </a:rPr>
              <a:t>数据库</a:t>
            </a:r>
          </a:p>
        </p:txBody>
      </p:sp>
    </p:spTree>
  </p:cSld>
  <p:clrMapOvr>
    <a:masterClrMapping/>
  </p:clrMapOvr>
  <p:transition>
    <p:blinds/>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t>登录与用户的映射</a:t>
            </a:r>
          </a:p>
        </p:txBody>
      </p:sp>
      <p:sp>
        <p:nvSpPr>
          <p:cNvPr id="36867" name="Text Box 4"/>
          <p:cNvSpPr txBox="1">
            <a:spLocks noChangeArrowheads="1"/>
          </p:cNvSpPr>
          <p:nvPr/>
        </p:nvSpPr>
        <p:spPr bwMode="auto">
          <a:xfrm>
            <a:off x="914400" y="1752600"/>
            <a:ext cx="2209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zh-CN" altLang="en-US" sz="1800">
                <a:ea typeface="宋体" charset="-122"/>
              </a:rPr>
              <a:t>服务器安全性</a:t>
            </a:r>
            <a:r>
              <a:rPr lang="en-US" altLang="zh-CN" sz="1800">
                <a:ea typeface="宋体" charset="-122"/>
              </a:rPr>
              <a:t>-</a:t>
            </a:r>
            <a:r>
              <a:rPr lang="zh-CN" altLang="en-US" sz="1800">
                <a:ea typeface="宋体" charset="-122"/>
              </a:rPr>
              <a:t>登录</a:t>
            </a:r>
          </a:p>
        </p:txBody>
      </p:sp>
      <p:sp>
        <p:nvSpPr>
          <p:cNvPr id="36868" name="Text Box 5"/>
          <p:cNvSpPr txBox="1">
            <a:spLocks noChangeArrowheads="1"/>
          </p:cNvSpPr>
          <p:nvPr/>
        </p:nvSpPr>
        <p:spPr bwMode="auto">
          <a:xfrm>
            <a:off x="914400" y="2438400"/>
            <a:ext cx="1752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solidFill>
                  <a:schemeClr val="accent2"/>
                </a:solidFill>
                <a:ea typeface="宋体" charset="-122"/>
              </a:rPr>
              <a:t>sa</a:t>
            </a:r>
          </a:p>
        </p:txBody>
      </p:sp>
      <p:sp>
        <p:nvSpPr>
          <p:cNvPr id="36869" name="Text Box 6"/>
          <p:cNvSpPr txBox="1">
            <a:spLocks noChangeArrowheads="1"/>
          </p:cNvSpPr>
          <p:nvPr/>
        </p:nvSpPr>
        <p:spPr bwMode="auto">
          <a:xfrm>
            <a:off x="914400" y="3048000"/>
            <a:ext cx="1752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solidFill>
                  <a:srgbClr val="FF0000"/>
                </a:solidFill>
                <a:ea typeface="宋体" charset="-122"/>
              </a:rPr>
              <a:t>student</a:t>
            </a:r>
          </a:p>
        </p:txBody>
      </p:sp>
      <p:sp>
        <p:nvSpPr>
          <p:cNvPr id="36870" name="Text Box 7"/>
          <p:cNvSpPr txBox="1">
            <a:spLocks noChangeArrowheads="1"/>
          </p:cNvSpPr>
          <p:nvPr/>
        </p:nvSpPr>
        <p:spPr bwMode="auto">
          <a:xfrm>
            <a:off x="914400" y="3657600"/>
            <a:ext cx="1752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solidFill>
                  <a:srgbClr val="006600"/>
                </a:solidFill>
                <a:ea typeface="宋体" charset="-122"/>
              </a:rPr>
              <a:t>teacher</a:t>
            </a:r>
          </a:p>
        </p:txBody>
      </p:sp>
      <p:sp>
        <p:nvSpPr>
          <p:cNvPr id="36871" name="AutoShape 9"/>
          <p:cNvSpPr>
            <a:spLocks noChangeArrowheads="1"/>
          </p:cNvSpPr>
          <p:nvPr/>
        </p:nvSpPr>
        <p:spPr bwMode="auto">
          <a:xfrm>
            <a:off x="5638800" y="1524000"/>
            <a:ext cx="1447800" cy="1524000"/>
          </a:xfrm>
          <a:prstGeom prst="can">
            <a:avLst>
              <a:gd name="adj" fmla="val 26316"/>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en-US" altLang="zh-CN" sz="1800">
                <a:ea typeface="宋体" charset="-122"/>
              </a:rPr>
              <a:t>guest</a:t>
            </a:r>
          </a:p>
          <a:p>
            <a:pPr algn="ctr" eaLnBrk="1" hangingPunct="1">
              <a:lnSpc>
                <a:spcPct val="100000"/>
              </a:lnSpc>
              <a:spcBef>
                <a:spcPct val="0"/>
              </a:spcBef>
              <a:spcAft>
                <a:spcPct val="0"/>
              </a:spcAft>
              <a:buFontTx/>
              <a:buNone/>
            </a:pPr>
            <a:r>
              <a:rPr lang="en-US" altLang="zh-CN" sz="1800">
                <a:ea typeface="宋体" charset="-122"/>
              </a:rPr>
              <a:t>dbo</a:t>
            </a:r>
          </a:p>
          <a:p>
            <a:pPr algn="ctr" eaLnBrk="1" hangingPunct="1">
              <a:lnSpc>
                <a:spcPct val="100000"/>
              </a:lnSpc>
              <a:spcBef>
                <a:spcPct val="0"/>
              </a:spcBef>
              <a:spcAft>
                <a:spcPct val="0"/>
              </a:spcAft>
              <a:buFontTx/>
              <a:buNone/>
            </a:pPr>
            <a:r>
              <a:rPr lang="en-US" altLang="zh-CN" sz="1800">
                <a:ea typeface="宋体" charset="-122"/>
              </a:rPr>
              <a:t>student</a:t>
            </a:r>
          </a:p>
          <a:p>
            <a:pPr algn="ctr" eaLnBrk="1" hangingPunct="1">
              <a:lnSpc>
                <a:spcPct val="100000"/>
              </a:lnSpc>
              <a:spcBef>
                <a:spcPct val="0"/>
              </a:spcBef>
              <a:spcAft>
                <a:spcPct val="0"/>
              </a:spcAft>
              <a:buFontTx/>
              <a:buNone/>
            </a:pPr>
            <a:r>
              <a:rPr lang="en-US" altLang="zh-CN" sz="1800">
                <a:ea typeface="宋体" charset="-122"/>
              </a:rPr>
              <a:t>teacher</a:t>
            </a:r>
          </a:p>
        </p:txBody>
      </p:sp>
      <p:sp>
        <p:nvSpPr>
          <p:cNvPr id="36872" name="AutoShape 10"/>
          <p:cNvSpPr>
            <a:spLocks noChangeArrowheads="1"/>
          </p:cNvSpPr>
          <p:nvPr/>
        </p:nvSpPr>
        <p:spPr bwMode="auto">
          <a:xfrm>
            <a:off x="5638800" y="3810000"/>
            <a:ext cx="1447800" cy="1524000"/>
          </a:xfrm>
          <a:prstGeom prst="can">
            <a:avLst>
              <a:gd name="adj" fmla="val 26316"/>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en-US" altLang="zh-CN" sz="1800">
                <a:ea typeface="宋体" charset="-122"/>
              </a:rPr>
              <a:t>guest</a:t>
            </a:r>
          </a:p>
          <a:p>
            <a:pPr algn="ctr" eaLnBrk="1" hangingPunct="1">
              <a:lnSpc>
                <a:spcPct val="100000"/>
              </a:lnSpc>
              <a:spcBef>
                <a:spcPct val="0"/>
              </a:spcBef>
              <a:spcAft>
                <a:spcPct val="0"/>
              </a:spcAft>
              <a:buFontTx/>
              <a:buNone/>
            </a:pPr>
            <a:r>
              <a:rPr lang="en-US" altLang="zh-CN" sz="1800">
                <a:ea typeface="宋体" charset="-122"/>
              </a:rPr>
              <a:t>dbo</a:t>
            </a:r>
          </a:p>
          <a:p>
            <a:pPr algn="ctr" eaLnBrk="1" hangingPunct="1">
              <a:lnSpc>
                <a:spcPct val="100000"/>
              </a:lnSpc>
              <a:spcBef>
                <a:spcPct val="0"/>
              </a:spcBef>
              <a:spcAft>
                <a:spcPct val="0"/>
              </a:spcAft>
              <a:buFontTx/>
              <a:buNone/>
            </a:pPr>
            <a:r>
              <a:rPr lang="en-US" altLang="zh-CN" sz="1800">
                <a:ea typeface="宋体" charset="-122"/>
              </a:rPr>
              <a:t>teacher</a:t>
            </a:r>
          </a:p>
        </p:txBody>
      </p:sp>
      <p:sp>
        <p:nvSpPr>
          <p:cNvPr id="36873" name="Text Box 11"/>
          <p:cNvSpPr txBox="1">
            <a:spLocks noChangeArrowheads="1"/>
          </p:cNvSpPr>
          <p:nvPr/>
        </p:nvSpPr>
        <p:spPr bwMode="auto">
          <a:xfrm>
            <a:off x="5562600" y="3048000"/>
            <a:ext cx="1828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Course</a:t>
            </a:r>
            <a:r>
              <a:rPr lang="zh-CN" altLang="en-US" sz="1800">
                <a:ea typeface="宋体" charset="-122"/>
              </a:rPr>
              <a:t>数据库</a:t>
            </a:r>
          </a:p>
        </p:txBody>
      </p:sp>
      <p:sp>
        <p:nvSpPr>
          <p:cNvPr id="36874" name="Text Box 12"/>
          <p:cNvSpPr txBox="1">
            <a:spLocks noChangeArrowheads="1"/>
          </p:cNvSpPr>
          <p:nvPr/>
        </p:nvSpPr>
        <p:spPr bwMode="auto">
          <a:xfrm>
            <a:off x="5638800" y="5410200"/>
            <a:ext cx="1828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en-US" altLang="zh-CN" sz="1800">
                <a:ea typeface="宋体" charset="-122"/>
              </a:rPr>
              <a:t>Finance</a:t>
            </a:r>
            <a:r>
              <a:rPr lang="zh-CN" altLang="en-US" sz="1800">
                <a:ea typeface="宋体" charset="-122"/>
              </a:rPr>
              <a:t>数据库</a:t>
            </a:r>
          </a:p>
        </p:txBody>
      </p:sp>
      <p:sp>
        <p:nvSpPr>
          <p:cNvPr id="411661" name="Line 13"/>
          <p:cNvSpPr>
            <a:spLocks noChangeShapeType="1"/>
          </p:cNvSpPr>
          <p:nvPr/>
        </p:nvSpPr>
        <p:spPr bwMode="auto">
          <a:xfrm flipV="1">
            <a:off x="1295400" y="2286000"/>
            <a:ext cx="4800600" cy="3810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1662" name="Line 14"/>
          <p:cNvSpPr>
            <a:spLocks noChangeShapeType="1"/>
          </p:cNvSpPr>
          <p:nvPr/>
        </p:nvSpPr>
        <p:spPr bwMode="auto">
          <a:xfrm>
            <a:off x="1371600" y="2667000"/>
            <a:ext cx="4724400" cy="19812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1663" name="Line 15"/>
          <p:cNvSpPr>
            <a:spLocks noChangeShapeType="1"/>
          </p:cNvSpPr>
          <p:nvPr/>
        </p:nvSpPr>
        <p:spPr bwMode="auto">
          <a:xfrm flipV="1">
            <a:off x="1752600" y="2514600"/>
            <a:ext cx="4191000" cy="762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1664" name="Line 16"/>
          <p:cNvSpPr>
            <a:spLocks noChangeShapeType="1"/>
          </p:cNvSpPr>
          <p:nvPr/>
        </p:nvSpPr>
        <p:spPr bwMode="auto">
          <a:xfrm>
            <a:off x="1752600" y="3276600"/>
            <a:ext cx="4267200" cy="1143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1665" name="Line 17"/>
          <p:cNvSpPr>
            <a:spLocks noChangeShapeType="1"/>
          </p:cNvSpPr>
          <p:nvPr/>
        </p:nvSpPr>
        <p:spPr bwMode="auto">
          <a:xfrm flipV="1">
            <a:off x="1752600" y="2819400"/>
            <a:ext cx="4114800" cy="1066800"/>
          </a:xfrm>
          <a:prstGeom prst="line">
            <a:avLst/>
          </a:prstGeom>
          <a:noFill/>
          <a:ln w="9525">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11666" name="Line 18"/>
          <p:cNvSpPr>
            <a:spLocks noChangeShapeType="1"/>
          </p:cNvSpPr>
          <p:nvPr/>
        </p:nvSpPr>
        <p:spPr bwMode="auto">
          <a:xfrm>
            <a:off x="1752600" y="3886200"/>
            <a:ext cx="4191000" cy="1066800"/>
          </a:xfrm>
          <a:prstGeom prst="line">
            <a:avLst/>
          </a:prstGeom>
          <a:noFill/>
          <a:ln w="9525">
            <a:solidFill>
              <a:srgbClr val="00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1661"/>
                                        </p:tgtEl>
                                        <p:attrNameLst>
                                          <p:attrName>style.visibility</p:attrName>
                                        </p:attrNameLst>
                                      </p:cBhvr>
                                      <p:to>
                                        <p:strVal val="visible"/>
                                      </p:to>
                                    </p:set>
                                    <p:animEffect transition="in" filter="blinds(horizontal)">
                                      <p:cBhvr>
                                        <p:cTn id="7" dur="500"/>
                                        <p:tgtEl>
                                          <p:spTgt spid="41166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11662"/>
                                        </p:tgtEl>
                                        <p:attrNameLst>
                                          <p:attrName>style.visibility</p:attrName>
                                        </p:attrNameLst>
                                      </p:cBhvr>
                                      <p:to>
                                        <p:strVal val="visible"/>
                                      </p:to>
                                    </p:set>
                                    <p:animEffect transition="in" filter="blinds(horizontal)">
                                      <p:cBhvr>
                                        <p:cTn id="10" dur="500"/>
                                        <p:tgtEl>
                                          <p:spTgt spid="41166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11663"/>
                                        </p:tgtEl>
                                        <p:attrNameLst>
                                          <p:attrName>style.visibility</p:attrName>
                                        </p:attrNameLst>
                                      </p:cBhvr>
                                      <p:to>
                                        <p:strVal val="visible"/>
                                      </p:to>
                                    </p:set>
                                    <p:animEffect transition="in" filter="blinds(horizontal)">
                                      <p:cBhvr>
                                        <p:cTn id="15" dur="500"/>
                                        <p:tgtEl>
                                          <p:spTgt spid="41166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11664"/>
                                        </p:tgtEl>
                                        <p:attrNameLst>
                                          <p:attrName>style.visibility</p:attrName>
                                        </p:attrNameLst>
                                      </p:cBhvr>
                                      <p:to>
                                        <p:strVal val="visible"/>
                                      </p:to>
                                    </p:set>
                                    <p:animEffect transition="in" filter="blinds(horizontal)">
                                      <p:cBhvr>
                                        <p:cTn id="18" dur="500"/>
                                        <p:tgtEl>
                                          <p:spTgt spid="4116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11665"/>
                                        </p:tgtEl>
                                        <p:attrNameLst>
                                          <p:attrName>style.visibility</p:attrName>
                                        </p:attrNameLst>
                                      </p:cBhvr>
                                      <p:to>
                                        <p:strVal val="visible"/>
                                      </p:to>
                                    </p:set>
                                    <p:animEffect transition="in" filter="blinds(horizontal)">
                                      <p:cBhvr>
                                        <p:cTn id="23" dur="500"/>
                                        <p:tgtEl>
                                          <p:spTgt spid="41166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411666"/>
                                        </p:tgtEl>
                                        <p:attrNameLst>
                                          <p:attrName>style.visibility</p:attrName>
                                        </p:attrNameLst>
                                      </p:cBhvr>
                                      <p:to>
                                        <p:strVal val="visible"/>
                                      </p:to>
                                    </p:set>
                                    <p:animEffect transition="in" filter="blinds(horizontal)">
                                      <p:cBhvr>
                                        <p:cTn id="26" dur="500"/>
                                        <p:tgtEl>
                                          <p:spTgt spid="411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61" grpId="0" animBg="1"/>
      <p:bldP spid="411662" grpId="0" animBg="1"/>
      <p:bldP spid="411663" grpId="0" animBg="1"/>
      <p:bldP spid="411664" grpId="0" animBg="1"/>
      <p:bldP spid="411665" grpId="0" animBg="1"/>
      <p:bldP spid="41166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t>guest </a:t>
            </a:r>
            <a:r>
              <a:rPr lang="zh-CN" altLang="en-US"/>
              <a:t>用户</a:t>
            </a:r>
          </a:p>
        </p:txBody>
      </p:sp>
      <p:sp>
        <p:nvSpPr>
          <p:cNvPr id="37891" name="Rectangle 3"/>
          <p:cNvSpPr>
            <a:spLocks noGrp="1" noChangeArrowheads="1"/>
          </p:cNvSpPr>
          <p:nvPr>
            <p:ph type="body" idx="1"/>
          </p:nvPr>
        </p:nvSpPr>
        <p:spPr/>
        <p:txBody>
          <a:bodyPr/>
          <a:lstStyle/>
          <a:p>
            <a:pPr eaLnBrk="1" hangingPunct="1"/>
            <a:r>
              <a:rPr lang="zh-CN" altLang="en-US"/>
              <a:t>默认情况下，数据库创建时就包含一个 </a:t>
            </a:r>
            <a:r>
              <a:rPr lang="en-US" altLang="zh-CN"/>
              <a:t>guest </a:t>
            </a:r>
            <a:r>
              <a:rPr lang="zh-CN" altLang="en-US"/>
              <a:t>用户。授予 </a:t>
            </a:r>
            <a:r>
              <a:rPr lang="en-US" altLang="zh-CN"/>
              <a:t>guest </a:t>
            </a:r>
            <a:r>
              <a:rPr lang="zh-CN" altLang="en-US"/>
              <a:t>用户的权限由在数据库中没有用户映射的登录继承。</a:t>
            </a:r>
          </a:p>
          <a:p>
            <a:pPr eaLnBrk="1" hangingPunct="1"/>
            <a:r>
              <a:rPr lang="en-US" altLang="zh-CN"/>
              <a:t>guest </a:t>
            </a:r>
            <a:r>
              <a:rPr lang="zh-CN" altLang="en-US"/>
              <a:t>用户不能删除，但可以通过在 </a:t>
            </a:r>
            <a:r>
              <a:rPr lang="en-US" altLang="zh-CN"/>
              <a:t>master </a:t>
            </a:r>
            <a:r>
              <a:rPr lang="zh-CN" altLang="en-US"/>
              <a:t>和 </a:t>
            </a:r>
            <a:r>
              <a:rPr lang="en-US" altLang="zh-CN"/>
              <a:t>temp </a:t>
            </a:r>
            <a:r>
              <a:rPr lang="zh-CN" altLang="en-US"/>
              <a:t>以外的任何数据库中执行 </a:t>
            </a:r>
            <a:r>
              <a:rPr lang="en-US" altLang="zh-CN"/>
              <a:t>REVOKE CONNECT FROM GUEST </a:t>
            </a:r>
            <a:r>
              <a:rPr lang="zh-CN" altLang="en-US"/>
              <a:t>来撤消该用户的 </a:t>
            </a:r>
            <a:r>
              <a:rPr lang="en-US" altLang="zh-CN"/>
              <a:t>CONNECT </a:t>
            </a:r>
            <a:r>
              <a:rPr lang="zh-CN" altLang="en-US"/>
              <a:t>权限，从而禁用该用户。</a:t>
            </a:r>
          </a:p>
          <a:p>
            <a:pPr eaLnBrk="1" hangingPunct="1"/>
            <a:endParaRPr lang="en-US" altLang="zh-CN"/>
          </a:p>
        </p:txBody>
      </p:sp>
    </p:spTree>
  </p:cSld>
  <p:clrMapOvr>
    <a:masterClrMapping/>
  </p:clrMapOvr>
  <p:transition>
    <p:blinds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a:t>教材</a:t>
            </a:r>
          </a:p>
        </p:txBody>
      </p:sp>
      <p:sp>
        <p:nvSpPr>
          <p:cNvPr id="5123" name="Rectangle 3"/>
          <p:cNvSpPr>
            <a:spLocks noGrp="1" noChangeArrowheads="1"/>
          </p:cNvSpPr>
          <p:nvPr>
            <p:ph type="body" idx="1"/>
          </p:nvPr>
        </p:nvSpPr>
        <p:spPr>
          <a:xfrm>
            <a:off x="457200" y="1371600"/>
            <a:ext cx="8229600" cy="4830763"/>
          </a:xfrm>
        </p:spPr>
        <p:txBody>
          <a:bodyPr/>
          <a:lstStyle/>
          <a:p>
            <a:pPr eaLnBrk="1" hangingPunct="1"/>
            <a:r>
              <a:rPr lang="zh-CN" altLang="en-US"/>
              <a:t>实验指导书（第三版）</a:t>
            </a:r>
            <a:endParaRPr lang="en-US" altLang="zh-CN"/>
          </a:p>
          <a:p>
            <a:pPr lvl="1" eaLnBrk="1" hangingPunct="1"/>
            <a:r>
              <a:rPr lang="zh-CN" altLang="en-US"/>
              <a:t>自编</a:t>
            </a:r>
            <a:endParaRPr lang="en-US" altLang="zh-CN"/>
          </a:p>
        </p:txBody>
      </p:sp>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a:t>固定服务器角色</a:t>
            </a:r>
          </a:p>
        </p:txBody>
      </p:sp>
      <p:sp>
        <p:nvSpPr>
          <p:cNvPr id="38915" name="Rectangle 3"/>
          <p:cNvSpPr>
            <a:spLocks noChangeArrowheads="1"/>
          </p:cNvSpPr>
          <p:nvPr/>
        </p:nvSpPr>
        <p:spPr bwMode="auto">
          <a:xfrm>
            <a:off x="0" y="411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graphicFrame>
        <p:nvGraphicFramePr>
          <p:cNvPr id="259112" name="Group 40"/>
          <p:cNvGraphicFramePr>
            <a:graphicFrameLocks noGrp="1"/>
          </p:cNvGraphicFramePr>
          <p:nvPr/>
        </p:nvGraphicFramePr>
        <p:xfrm>
          <a:off x="457200" y="1219200"/>
          <a:ext cx="8458200" cy="3749675"/>
        </p:xfrm>
        <a:graphic>
          <a:graphicData uri="http://schemas.openxmlformats.org/drawingml/2006/table">
            <a:tbl>
              <a:tblPr/>
              <a:tblGrid>
                <a:gridCol w="32004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84113">
                <a:tc>
                  <a:txBody>
                    <a:bodyPr/>
                    <a:lstStyle/>
                    <a:p>
                      <a:pPr marL="0" marR="0" lvl="0" indent="0" algn="ctr" defTabSz="914400" rtl="0" eaLnBrk="1" fontAlgn="base" latinLnBrk="0" hangingPunct="1">
                        <a:lnSpc>
                          <a:spcPct val="120000"/>
                        </a:lnSpc>
                        <a:spcBef>
                          <a:spcPct val="0"/>
                        </a:spcBef>
                        <a:spcAft>
                          <a:spcPct val="30000"/>
                        </a:spcAft>
                        <a:buClrTx/>
                        <a:buSzTx/>
                        <a:buFontTx/>
                        <a:buNone/>
                        <a:tabLst/>
                      </a:pPr>
                      <a:r>
                        <a:rPr kumimoji="0" lang="zh-CN" altLang="en-US" sz="1600" b="0" i="0" u="none" strike="noStrike" cap="none" normalizeH="0" baseline="0">
                          <a:ln>
                            <a:noFill/>
                          </a:ln>
                          <a:solidFill>
                            <a:schemeClr val="tx1"/>
                          </a:solidFill>
                          <a:effectLst/>
                          <a:latin typeface="Arial" charset="0"/>
                          <a:ea typeface="黑体" pitchFamily="2" charset="-122"/>
                        </a:rPr>
                        <a:t>固定服务器角色</a:t>
                      </a:r>
                      <a:endParaRPr kumimoji="0" lang="zh-CN" altLang="en-US"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20000"/>
                        </a:lnSpc>
                        <a:spcBef>
                          <a:spcPct val="0"/>
                        </a:spcBef>
                        <a:spcAft>
                          <a:spcPct val="30000"/>
                        </a:spcAft>
                        <a:buClrTx/>
                        <a:buSzTx/>
                        <a:buFontTx/>
                        <a:buNone/>
                        <a:tabLst/>
                      </a:pPr>
                      <a:r>
                        <a:rPr kumimoji="0" lang="zh-CN" altLang="en-US" sz="1600" b="0" i="0" u="none" strike="noStrike" cap="none" normalizeH="0" baseline="0">
                          <a:ln>
                            <a:noFill/>
                          </a:ln>
                          <a:solidFill>
                            <a:schemeClr val="tx1"/>
                          </a:solidFill>
                          <a:effectLst/>
                          <a:latin typeface="Arial" charset="0"/>
                          <a:ea typeface="黑体" pitchFamily="2" charset="-122"/>
                        </a:rPr>
                        <a:t>描述</a:t>
                      </a:r>
                      <a:endParaRPr kumimoji="0" lang="zh-CN" altLang="en-US"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4113">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sysadmin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可以在 </a:t>
                      </a:r>
                      <a:r>
                        <a:rPr kumimoji="0" lang="en-US" altLang="zh-CN" sz="1600" b="1" i="0" u="none" strike="noStrike" cap="none" normalizeH="0" baseline="0">
                          <a:ln>
                            <a:noFill/>
                          </a:ln>
                          <a:solidFill>
                            <a:schemeClr val="tx1"/>
                          </a:solidFill>
                          <a:effectLst/>
                          <a:latin typeface="Arial" charset="0"/>
                          <a:ea typeface="黑体" pitchFamily="2" charset="-122"/>
                        </a:rPr>
                        <a:t>SQL Server </a:t>
                      </a:r>
                      <a:r>
                        <a:rPr kumimoji="0" lang="zh-CN" altLang="en-US" sz="1600" b="1" i="0" u="none" strike="noStrike" cap="none" normalizeH="0" baseline="0">
                          <a:ln>
                            <a:noFill/>
                          </a:ln>
                          <a:solidFill>
                            <a:schemeClr val="tx1"/>
                          </a:solidFill>
                          <a:effectLst/>
                          <a:latin typeface="Arial" charset="0"/>
                          <a:ea typeface="黑体" pitchFamily="2" charset="-122"/>
                        </a:rPr>
                        <a:t>中执行任何活动。</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4113">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serveradmin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可以设置服务器范围的配置选项，关闭服务器。</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113">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setupadmin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可以管理链接服务器和启动过程。</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771">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securityadmin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可以管理登录和 </a:t>
                      </a:r>
                      <a:r>
                        <a:rPr kumimoji="0" lang="en-US" altLang="zh-CN" sz="1600" b="1" i="0" u="none" strike="noStrike" cap="none" normalizeH="0" baseline="0">
                          <a:ln>
                            <a:noFill/>
                          </a:ln>
                          <a:solidFill>
                            <a:schemeClr val="tx1"/>
                          </a:solidFill>
                          <a:effectLst/>
                          <a:latin typeface="Arial" charset="0"/>
                          <a:ea typeface="黑体" pitchFamily="2" charset="-122"/>
                        </a:rPr>
                        <a:t>CREATE DATABASE </a:t>
                      </a:r>
                      <a:r>
                        <a:rPr kumimoji="0" lang="zh-CN" altLang="en-US" sz="1600" b="1" i="0" u="none" strike="noStrike" cap="none" normalizeH="0" baseline="0">
                          <a:ln>
                            <a:noFill/>
                          </a:ln>
                          <a:solidFill>
                            <a:schemeClr val="tx1"/>
                          </a:solidFill>
                          <a:effectLst/>
                          <a:latin typeface="Arial" charset="0"/>
                          <a:ea typeface="黑体" pitchFamily="2" charset="-122"/>
                        </a:rPr>
                        <a:t>权限，还可以读取错误日志和更改密码。</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113">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processadmin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可以管理在 </a:t>
                      </a:r>
                      <a:r>
                        <a:rPr kumimoji="0" lang="en-US" altLang="zh-CN" sz="1600" b="1" i="0" u="none" strike="noStrike" cap="none" normalizeH="0" baseline="0">
                          <a:ln>
                            <a:noFill/>
                          </a:ln>
                          <a:solidFill>
                            <a:schemeClr val="tx1"/>
                          </a:solidFill>
                          <a:effectLst/>
                          <a:latin typeface="Arial" charset="0"/>
                          <a:ea typeface="黑体" pitchFamily="2" charset="-122"/>
                        </a:rPr>
                        <a:t>SQL Server </a:t>
                      </a:r>
                      <a:r>
                        <a:rPr kumimoji="0" lang="zh-CN" altLang="en-US" sz="1600" b="1" i="0" u="none" strike="noStrike" cap="none" normalizeH="0" baseline="0">
                          <a:ln>
                            <a:noFill/>
                          </a:ln>
                          <a:solidFill>
                            <a:schemeClr val="tx1"/>
                          </a:solidFill>
                          <a:effectLst/>
                          <a:latin typeface="Arial" charset="0"/>
                          <a:ea typeface="黑体" pitchFamily="2" charset="-122"/>
                        </a:rPr>
                        <a:t>中运行的进程。</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4113">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dbcreator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可以创建、更改和除去数据库。</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113">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diskadmin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可以管理磁盘文件。</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4113">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bulkadmin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可以执行 </a:t>
                      </a:r>
                      <a:r>
                        <a:rPr kumimoji="0" lang="en-US" altLang="zh-CN" sz="1600" b="1" i="0" u="none" strike="noStrike" cap="none" normalizeH="0" baseline="0">
                          <a:ln>
                            <a:noFill/>
                          </a:ln>
                          <a:solidFill>
                            <a:schemeClr val="tx1"/>
                          </a:solidFill>
                          <a:effectLst/>
                          <a:latin typeface="Arial" charset="0"/>
                          <a:ea typeface="黑体" pitchFamily="2" charset="-122"/>
                        </a:rPr>
                        <a:t>BULK INSERT </a:t>
                      </a:r>
                      <a:r>
                        <a:rPr kumimoji="0" lang="zh-CN" altLang="en-US" sz="1600" b="1" i="0" u="none" strike="noStrike" cap="none" normalizeH="0" baseline="0">
                          <a:ln>
                            <a:noFill/>
                          </a:ln>
                          <a:solidFill>
                            <a:schemeClr val="tx1"/>
                          </a:solidFill>
                          <a:effectLst/>
                          <a:latin typeface="Arial" charset="0"/>
                          <a:ea typeface="黑体" pitchFamily="2" charset="-122"/>
                        </a:rPr>
                        <a:t>语句。</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38948" name="Rectangle 36"/>
          <p:cNvSpPr>
            <a:spLocks noGrp="1" noChangeArrowheads="1"/>
          </p:cNvSpPr>
          <p:nvPr>
            <p:ph type="body" idx="1"/>
          </p:nvPr>
        </p:nvSpPr>
        <p:spPr>
          <a:xfrm>
            <a:off x="457200" y="4953000"/>
            <a:ext cx="8229600" cy="1173163"/>
          </a:xfrm>
          <a:noFill/>
        </p:spPr>
        <p:txBody>
          <a:bodyPr/>
          <a:lstStyle/>
          <a:p>
            <a:pPr eaLnBrk="1" hangingPunct="1">
              <a:lnSpc>
                <a:spcPct val="90000"/>
              </a:lnSpc>
            </a:pPr>
            <a:r>
              <a:rPr lang="zh-CN" altLang="en-US"/>
              <a:t>固定服务器角色的权限不能修改，角色也不能删除。可以从 </a:t>
            </a:r>
            <a:r>
              <a:rPr lang="en-US" altLang="zh-CN"/>
              <a:t>sp_helpsrvrole </a:t>
            </a:r>
            <a:r>
              <a:rPr lang="zh-CN" altLang="en-US"/>
              <a:t>获得固定服务器角色的列表，可以从 </a:t>
            </a:r>
            <a:r>
              <a:rPr lang="en-US" altLang="zh-CN"/>
              <a:t>sp_srvrolepermission </a:t>
            </a:r>
            <a:r>
              <a:rPr lang="zh-CN" altLang="en-US"/>
              <a:t>获得每个角色的特定权限。</a:t>
            </a:r>
          </a:p>
        </p:txBody>
      </p:sp>
    </p:spTree>
  </p:cSld>
  <p:clrMapOvr>
    <a:masterClrMapping/>
  </p:clrMapOvr>
  <p:transition>
    <p:zoom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a:t>sp_helpsrvrole</a:t>
            </a:r>
            <a:r>
              <a:rPr lang="zh-CN" altLang="en-US"/>
              <a:t>查询服务器角色</a:t>
            </a:r>
          </a:p>
        </p:txBody>
      </p:sp>
      <p:pic>
        <p:nvPicPr>
          <p:cNvPr id="3993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219200"/>
            <a:ext cx="6477000" cy="5176838"/>
          </a:xfrm>
          <a:noFill/>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39940" name="TextBox 3"/>
          <p:cNvSpPr txBox="1">
            <a:spLocks noChangeArrowheads="1"/>
          </p:cNvSpPr>
          <p:nvPr/>
        </p:nvSpPr>
        <p:spPr bwMode="auto">
          <a:xfrm>
            <a:off x="7467600" y="1273175"/>
            <a:ext cx="1676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20000"/>
              </a:lnSpc>
              <a:spcBef>
                <a:spcPct val="50000"/>
              </a:spcBef>
              <a:spcAft>
                <a:spcPct val="30000"/>
              </a:spcAft>
              <a:buBlip>
                <a:blip r:embed="rId3"/>
              </a:buBlip>
              <a:defRPr sz="2000">
                <a:solidFill>
                  <a:schemeClr val="tx1"/>
                </a:solidFill>
                <a:latin typeface="Arial" charset="0"/>
                <a:ea typeface="黑体" pitchFamily="49" charset="-122"/>
              </a:defRPr>
            </a:lvl1pPr>
            <a:lvl2pPr marL="742950" indent="-285750" eaLnBrk="0" hangingPunct="0">
              <a:spcBef>
                <a:spcPct val="20000"/>
              </a:spcBef>
              <a:buBlip>
                <a:blip r:embed="rId4"/>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zh-CN" altLang="en-US" sz="1800">
                <a:ea typeface="宋体" charset="-122"/>
              </a:rPr>
              <a:t>查询分析器</a:t>
            </a:r>
          </a:p>
        </p:txBody>
      </p:sp>
      <p:cxnSp>
        <p:nvCxnSpPr>
          <p:cNvPr id="39941" name="直接箭头连接符 5"/>
          <p:cNvCxnSpPr>
            <a:cxnSpLocks noChangeShapeType="1"/>
            <a:stCxn id="39940" idx="1"/>
          </p:cNvCxnSpPr>
          <p:nvPr/>
        </p:nvCxnSpPr>
        <p:spPr bwMode="auto">
          <a:xfrm flipH="1">
            <a:off x="6248400" y="1457325"/>
            <a:ext cx="1219200" cy="5238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a:t>sp_srvrolepermission</a:t>
            </a:r>
            <a:r>
              <a:rPr lang="zh-CN" altLang="en-US"/>
              <a:t>查询服务器角色的权限</a:t>
            </a:r>
          </a:p>
        </p:txBody>
      </p:sp>
      <p:pic>
        <p:nvPicPr>
          <p:cNvPr id="409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219200"/>
            <a:ext cx="7391400" cy="5419725"/>
          </a:xfrm>
          <a:noFill/>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a:t>固定数据库角色</a:t>
            </a:r>
          </a:p>
        </p:txBody>
      </p:sp>
      <p:sp>
        <p:nvSpPr>
          <p:cNvPr id="41987" name="Rectangle 3"/>
          <p:cNvSpPr>
            <a:spLocks noGrp="1" noChangeArrowheads="1"/>
          </p:cNvSpPr>
          <p:nvPr>
            <p:ph type="body" idx="1"/>
          </p:nvPr>
        </p:nvSpPr>
        <p:spPr>
          <a:xfrm>
            <a:off x="457200" y="5638800"/>
            <a:ext cx="8229600" cy="838200"/>
          </a:xfrm>
        </p:spPr>
        <p:txBody>
          <a:bodyPr/>
          <a:lstStyle/>
          <a:p>
            <a:pPr eaLnBrk="1" hangingPunct="1"/>
            <a:r>
              <a:rPr lang="zh-CN" altLang="en-US"/>
              <a:t>可以从 </a:t>
            </a:r>
            <a:r>
              <a:rPr lang="en-US" altLang="zh-CN"/>
              <a:t>sp_helpdbfixedrole </a:t>
            </a:r>
            <a:r>
              <a:rPr lang="zh-CN" altLang="en-US"/>
              <a:t>获得固定数据库角色的列表，可以从 </a:t>
            </a:r>
            <a:r>
              <a:rPr lang="en-US" altLang="zh-CN"/>
              <a:t>sp_dbfixedrolepermission </a:t>
            </a:r>
            <a:r>
              <a:rPr lang="zh-CN" altLang="en-US"/>
              <a:t>获得每个角色的特定权限。</a:t>
            </a:r>
          </a:p>
        </p:txBody>
      </p:sp>
      <p:sp>
        <p:nvSpPr>
          <p:cNvPr id="41988" name="Rectangle 4"/>
          <p:cNvSpPr>
            <a:spLocks noChangeArrowheads="1"/>
          </p:cNvSpPr>
          <p:nvPr/>
        </p:nvSpPr>
        <p:spPr bwMode="auto">
          <a:xfrm>
            <a:off x="0" y="-182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graphicFrame>
        <p:nvGraphicFramePr>
          <p:cNvPr id="260139" name="Group 43"/>
          <p:cNvGraphicFramePr>
            <a:graphicFrameLocks noGrp="1"/>
          </p:cNvGraphicFramePr>
          <p:nvPr/>
        </p:nvGraphicFramePr>
        <p:xfrm>
          <a:off x="304800" y="1066800"/>
          <a:ext cx="8610600" cy="4133852"/>
        </p:xfrm>
        <a:graphic>
          <a:graphicData uri="http://schemas.openxmlformats.org/drawingml/2006/table">
            <a:tbl>
              <a:tblPr/>
              <a:tblGrid>
                <a:gridCol w="29718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84119">
                <a:tc>
                  <a:txBody>
                    <a:bodyPr/>
                    <a:lstStyle/>
                    <a:p>
                      <a:pPr marL="0" marR="0" lvl="0" indent="0" algn="ctr" defTabSz="914400" rtl="0" eaLnBrk="1" fontAlgn="base" latinLnBrk="0" hangingPunct="1">
                        <a:lnSpc>
                          <a:spcPct val="120000"/>
                        </a:lnSpc>
                        <a:spcBef>
                          <a:spcPct val="0"/>
                        </a:spcBef>
                        <a:spcAft>
                          <a:spcPct val="30000"/>
                        </a:spcAft>
                        <a:buClrTx/>
                        <a:buSzTx/>
                        <a:buFontTx/>
                        <a:buNone/>
                        <a:tabLst/>
                      </a:pPr>
                      <a:r>
                        <a:rPr kumimoji="0" lang="zh-CN" altLang="en-US" sz="1600" b="0" i="0" u="none" strike="noStrike" cap="none" normalizeH="0" baseline="0" dirty="0">
                          <a:ln>
                            <a:noFill/>
                          </a:ln>
                          <a:solidFill>
                            <a:schemeClr val="tx1"/>
                          </a:solidFill>
                          <a:effectLst/>
                          <a:latin typeface="Arial" charset="0"/>
                          <a:ea typeface="黑体" pitchFamily="2" charset="-122"/>
                        </a:rPr>
                        <a:t>固定数据库角色</a:t>
                      </a:r>
                      <a:endParaRPr kumimoji="0" lang="zh-CN" altLang="en-US" sz="1600" b="1" i="0" u="none" strike="noStrike" cap="none" normalizeH="0" baseline="0" dirty="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20000"/>
                        </a:lnSpc>
                        <a:spcBef>
                          <a:spcPct val="0"/>
                        </a:spcBef>
                        <a:spcAft>
                          <a:spcPct val="30000"/>
                        </a:spcAft>
                        <a:buClrTx/>
                        <a:buSzTx/>
                        <a:buFontTx/>
                        <a:buNone/>
                        <a:tabLst/>
                      </a:pPr>
                      <a:r>
                        <a:rPr kumimoji="0" lang="zh-CN" altLang="en-US" sz="1600" b="0" i="0" u="none" strike="noStrike" cap="none" normalizeH="0" baseline="0">
                          <a:ln>
                            <a:noFill/>
                          </a:ln>
                          <a:solidFill>
                            <a:schemeClr val="tx1"/>
                          </a:solidFill>
                          <a:effectLst/>
                          <a:latin typeface="Arial" charset="0"/>
                          <a:ea typeface="黑体" pitchFamily="2" charset="-122"/>
                        </a:rPr>
                        <a:t>描述</a:t>
                      </a:r>
                      <a:endParaRPr kumimoji="0" lang="zh-CN" altLang="en-US"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4119">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dirty="0" err="1">
                          <a:ln>
                            <a:noFill/>
                          </a:ln>
                          <a:solidFill>
                            <a:schemeClr val="tx1"/>
                          </a:solidFill>
                          <a:effectLst/>
                          <a:latin typeface="Arial" charset="0"/>
                          <a:ea typeface="黑体" pitchFamily="2" charset="-122"/>
                        </a:rPr>
                        <a:t>db_owner</a:t>
                      </a:r>
                      <a:endParaRPr kumimoji="0" lang="en-US" altLang="zh-CN" sz="1600" b="1" i="0" u="none" strike="noStrike" cap="none" normalizeH="0" baseline="0" dirty="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在数据库中有全部权限。</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4119">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db_accessadmin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可以添加或删除用户 </a:t>
                      </a:r>
                      <a:r>
                        <a:rPr kumimoji="0" lang="en-US" altLang="zh-CN" sz="1600" b="1" i="0" u="none" strike="noStrike" cap="none" normalizeH="0" baseline="0">
                          <a:ln>
                            <a:noFill/>
                          </a:ln>
                          <a:solidFill>
                            <a:schemeClr val="tx1"/>
                          </a:solidFill>
                          <a:effectLst/>
                          <a:latin typeface="Arial" charset="0"/>
                          <a:ea typeface="黑体" pitchFamily="2" charset="-122"/>
                        </a:rPr>
                        <a:t>ID</a:t>
                      </a:r>
                      <a:r>
                        <a:rPr kumimoji="0" lang="zh-CN" altLang="en-US" sz="1600" b="1" i="0" u="none" strike="noStrike" cap="none" normalizeH="0" baseline="0">
                          <a:ln>
                            <a:noFill/>
                          </a:ln>
                          <a:solidFill>
                            <a:schemeClr val="tx1"/>
                          </a:solidFill>
                          <a:effectLst/>
                          <a:latin typeface="Arial" charset="0"/>
                          <a:ea typeface="黑体" pitchFamily="2" charset="-122"/>
                        </a:rPr>
                        <a:t>。</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119">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db_securityadmin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可以管理全部权限、对象所有权、角色和角色成员资格。</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781">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db_ddladmin</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可以发出 </a:t>
                      </a:r>
                      <a:r>
                        <a:rPr kumimoji="0" lang="en-US" altLang="zh-CN" sz="1600" b="1" i="0" u="none" strike="noStrike" cap="none" normalizeH="0" baseline="0">
                          <a:ln>
                            <a:noFill/>
                          </a:ln>
                          <a:solidFill>
                            <a:schemeClr val="tx1"/>
                          </a:solidFill>
                          <a:effectLst/>
                          <a:latin typeface="Arial" charset="0"/>
                          <a:ea typeface="黑体" pitchFamily="2" charset="-122"/>
                        </a:rPr>
                        <a:t>ALL DDL</a:t>
                      </a:r>
                      <a:r>
                        <a:rPr kumimoji="0" lang="zh-CN" altLang="en-US" sz="1600" b="1" i="0" u="none" strike="noStrike" cap="none" normalizeH="0" baseline="0">
                          <a:ln>
                            <a:noFill/>
                          </a:ln>
                          <a:solidFill>
                            <a:schemeClr val="tx1"/>
                          </a:solidFill>
                          <a:effectLst/>
                          <a:latin typeface="Arial" charset="0"/>
                          <a:ea typeface="黑体" pitchFamily="2" charset="-122"/>
                        </a:rPr>
                        <a:t>，但不能发出 </a:t>
                      </a:r>
                      <a:r>
                        <a:rPr kumimoji="0" lang="en-US" altLang="zh-CN" sz="1600" b="1" i="0" u="none" strike="noStrike" cap="none" normalizeH="0" baseline="0">
                          <a:ln>
                            <a:noFill/>
                          </a:ln>
                          <a:solidFill>
                            <a:schemeClr val="tx1"/>
                          </a:solidFill>
                          <a:effectLst/>
                          <a:latin typeface="Arial" charset="0"/>
                          <a:ea typeface="黑体" pitchFamily="2" charset="-122"/>
                        </a:rPr>
                        <a:t>GRANT</a:t>
                      </a:r>
                      <a:r>
                        <a:rPr kumimoji="0" lang="zh-CN" altLang="en-US" sz="1600" b="1" i="0" u="none" strike="noStrike" cap="none" normalizeH="0" baseline="0">
                          <a:ln>
                            <a:noFill/>
                          </a:ln>
                          <a:solidFill>
                            <a:schemeClr val="tx1"/>
                          </a:solidFill>
                          <a:effectLst/>
                          <a:latin typeface="Arial" charset="0"/>
                          <a:ea typeface="黑体" pitchFamily="2" charset="-122"/>
                        </a:rPr>
                        <a:t>、</a:t>
                      </a:r>
                      <a:r>
                        <a:rPr kumimoji="0" lang="en-US" altLang="zh-CN" sz="1600" b="1" i="0" u="none" strike="noStrike" cap="none" normalizeH="0" baseline="0">
                          <a:ln>
                            <a:noFill/>
                          </a:ln>
                          <a:solidFill>
                            <a:schemeClr val="tx1"/>
                          </a:solidFill>
                          <a:effectLst/>
                          <a:latin typeface="Arial" charset="0"/>
                          <a:ea typeface="黑体" pitchFamily="2" charset="-122"/>
                        </a:rPr>
                        <a:t>REVOKE </a:t>
                      </a:r>
                      <a:r>
                        <a:rPr kumimoji="0" lang="zh-CN" altLang="en-US" sz="1600" b="1" i="0" u="none" strike="noStrike" cap="none" normalizeH="0" baseline="0">
                          <a:ln>
                            <a:noFill/>
                          </a:ln>
                          <a:solidFill>
                            <a:schemeClr val="tx1"/>
                          </a:solidFill>
                          <a:effectLst/>
                          <a:latin typeface="Arial" charset="0"/>
                          <a:ea typeface="黑体" pitchFamily="2" charset="-122"/>
                        </a:rPr>
                        <a:t>或 </a:t>
                      </a:r>
                      <a:r>
                        <a:rPr kumimoji="0" lang="en-US" altLang="zh-CN" sz="1600" b="1" i="0" u="none" strike="noStrike" cap="none" normalizeH="0" baseline="0">
                          <a:ln>
                            <a:noFill/>
                          </a:ln>
                          <a:solidFill>
                            <a:schemeClr val="tx1"/>
                          </a:solidFill>
                          <a:effectLst/>
                          <a:latin typeface="Arial" charset="0"/>
                          <a:ea typeface="黑体" pitchFamily="2" charset="-122"/>
                        </a:rPr>
                        <a:t>DENY </a:t>
                      </a:r>
                      <a:r>
                        <a:rPr kumimoji="0" lang="zh-CN" altLang="en-US" sz="1600" b="1" i="0" u="none" strike="noStrike" cap="none" normalizeH="0" baseline="0">
                          <a:ln>
                            <a:noFill/>
                          </a:ln>
                          <a:solidFill>
                            <a:schemeClr val="tx1"/>
                          </a:solidFill>
                          <a:effectLst/>
                          <a:latin typeface="Arial" charset="0"/>
                          <a:ea typeface="黑体" pitchFamily="2" charset="-122"/>
                        </a:rPr>
                        <a:t>语句。</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4119">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db_backupoperator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可以发出 </a:t>
                      </a:r>
                      <a:r>
                        <a:rPr kumimoji="0" lang="en-US" altLang="zh-CN" sz="1600" b="1" i="0" u="none" strike="noStrike" cap="none" normalizeH="0" baseline="0">
                          <a:ln>
                            <a:noFill/>
                          </a:ln>
                          <a:solidFill>
                            <a:schemeClr val="tx1"/>
                          </a:solidFill>
                          <a:effectLst/>
                          <a:latin typeface="Arial" charset="0"/>
                          <a:ea typeface="黑体" pitchFamily="2" charset="-122"/>
                        </a:rPr>
                        <a:t>DBCC</a:t>
                      </a:r>
                      <a:r>
                        <a:rPr kumimoji="0" lang="zh-CN" altLang="en-US" sz="1600" b="1" i="0" u="none" strike="noStrike" cap="none" normalizeH="0" baseline="0">
                          <a:ln>
                            <a:noFill/>
                          </a:ln>
                          <a:solidFill>
                            <a:schemeClr val="tx1"/>
                          </a:solidFill>
                          <a:effectLst/>
                          <a:latin typeface="Arial" charset="0"/>
                          <a:ea typeface="黑体" pitchFamily="2" charset="-122"/>
                        </a:rPr>
                        <a:t>、</a:t>
                      </a:r>
                      <a:r>
                        <a:rPr kumimoji="0" lang="en-US" altLang="zh-CN" sz="1600" b="1" i="0" u="none" strike="noStrike" cap="none" normalizeH="0" baseline="0">
                          <a:ln>
                            <a:noFill/>
                          </a:ln>
                          <a:solidFill>
                            <a:schemeClr val="tx1"/>
                          </a:solidFill>
                          <a:effectLst/>
                          <a:latin typeface="Arial" charset="0"/>
                          <a:ea typeface="黑体" pitchFamily="2" charset="-122"/>
                        </a:rPr>
                        <a:t>CHECKPOINT </a:t>
                      </a:r>
                      <a:r>
                        <a:rPr kumimoji="0" lang="zh-CN" altLang="en-US" sz="1600" b="1" i="0" u="none" strike="noStrike" cap="none" normalizeH="0" baseline="0">
                          <a:ln>
                            <a:noFill/>
                          </a:ln>
                          <a:solidFill>
                            <a:schemeClr val="tx1"/>
                          </a:solidFill>
                          <a:effectLst/>
                          <a:latin typeface="Arial" charset="0"/>
                          <a:ea typeface="黑体" pitchFamily="2" charset="-122"/>
                        </a:rPr>
                        <a:t>和 </a:t>
                      </a:r>
                      <a:r>
                        <a:rPr kumimoji="0" lang="en-US" altLang="zh-CN" sz="1600" b="1" i="0" u="none" strike="noStrike" cap="none" normalizeH="0" baseline="0">
                          <a:ln>
                            <a:noFill/>
                          </a:ln>
                          <a:solidFill>
                            <a:schemeClr val="tx1"/>
                          </a:solidFill>
                          <a:effectLst/>
                          <a:latin typeface="Arial" charset="0"/>
                          <a:ea typeface="黑体" pitchFamily="2" charset="-122"/>
                        </a:rPr>
                        <a:t>BACKUP </a:t>
                      </a:r>
                      <a:r>
                        <a:rPr kumimoji="0" lang="zh-CN" altLang="en-US" sz="1600" b="1" i="0" u="none" strike="noStrike" cap="none" normalizeH="0" baseline="0">
                          <a:ln>
                            <a:noFill/>
                          </a:ln>
                          <a:solidFill>
                            <a:schemeClr val="tx1"/>
                          </a:solidFill>
                          <a:effectLst/>
                          <a:latin typeface="Arial" charset="0"/>
                          <a:ea typeface="黑体" pitchFamily="2" charset="-122"/>
                        </a:rPr>
                        <a:t>语句。</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4119">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db_datareader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可以选择数据库内任何用户表中的所有数据。</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4119">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db_datawriter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可以更改数据库内任何用户表中的所有数据。</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4119">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db_denydatareader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不能选择数据库内任何用户表中的任何数据。</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4119">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en-US" altLang="zh-CN" sz="1600" b="0" i="0" u="none" strike="noStrike" cap="none" normalizeH="0" baseline="0">
                          <a:ln>
                            <a:noFill/>
                          </a:ln>
                          <a:solidFill>
                            <a:schemeClr val="tx1"/>
                          </a:solidFill>
                          <a:effectLst/>
                          <a:latin typeface="Arial" charset="0"/>
                          <a:ea typeface="黑体" pitchFamily="2" charset="-122"/>
                        </a:rPr>
                        <a:t>db_denydatawriter</a:t>
                      </a:r>
                      <a:endParaRPr kumimoji="0" lang="en-US" altLang="zh-CN" sz="1600" b="1" i="0" u="none" strike="noStrike" cap="none" normalizeH="0" baseline="0">
                        <a:ln>
                          <a:noFill/>
                        </a:ln>
                        <a:solidFill>
                          <a:schemeClr val="tx1"/>
                        </a:solidFill>
                        <a:effectLst/>
                        <a:latin typeface="Arial" charset="0"/>
                        <a:ea typeface="黑体" pitchFamily="2" charset="-122"/>
                      </a:endParaRP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0"/>
                        </a:spcBef>
                        <a:spcAft>
                          <a:spcPct val="30000"/>
                        </a:spcAft>
                        <a:buClrTx/>
                        <a:buSzTx/>
                        <a:buFontTx/>
                        <a:buNone/>
                        <a:tabLst/>
                      </a:pPr>
                      <a:r>
                        <a:rPr kumimoji="0" lang="zh-CN" altLang="en-US" sz="1600" b="1" i="0" u="none" strike="noStrike" cap="none" normalizeH="0" baseline="0">
                          <a:ln>
                            <a:noFill/>
                          </a:ln>
                          <a:solidFill>
                            <a:schemeClr val="tx1"/>
                          </a:solidFill>
                          <a:effectLst/>
                          <a:latin typeface="Arial" charset="0"/>
                          <a:ea typeface="黑体" pitchFamily="2" charset="-122"/>
                        </a:rPr>
                        <a:t>不能更改数据库内任何用户表中的任何数据。</a:t>
                      </a:r>
                    </a:p>
                  </a:txBody>
                  <a:tcPr marT="45728" marB="4572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transition>
    <p:check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t>public </a:t>
            </a:r>
            <a:r>
              <a:rPr lang="zh-CN" altLang="en-US"/>
              <a:t>角色</a:t>
            </a:r>
          </a:p>
        </p:txBody>
      </p:sp>
      <p:sp>
        <p:nvSpPr>
          <p:cNvPr id="43011" name="Rectangle 3"/>
          <p:cNvSpPr>
            <a:spLocks noGrp="1" noChangeArrowheads="1"/>
          </p:cNvSpPr>
          <p:nvPr>
            <p:ph type="body" idx="1"/>
          </p:nvPr>
        </p:nvSpPr>
        <p:spPr/>
        <p:txBody>
          <a:bodyPr/>
          <a:lstStyle/>
          <a:p>
            <a:pPr eaLnBrk="1" hangingPunct="1"/>
            <a:r>
              <a:rPr lang="en-US" altLang="zh-CN"/>
              <a:t>public </a:t>
            </a:r>
            <a:r>
              <a:rPr lang="zh-CN" altLang="en-US"/>
              <a:t>角色是一个特殊的数据库角色，每个数据库用户都属于它。</a:t>
            </a:r>
            <a:r>
              <a:rPr lang="en-US" altLang="zh-CN"/>
              <a:t>public </a:t>
            </a:r>
            <a:r>
              <a:rPr lang="zh-CN" altLang="en-US"/>
              <a:t>角色： </a:t>
            </a:r>
          </a:p>
          <a:p>
            <a:pPr lvl="1" eaLnBrk="1" hangingPunct="1"/>
            <a:r>
              <a:rPr lang="zh-CN" altLang="en-US"/>
              <a:t>捕获数据库中用户的所有默认权限。</a:t>
            </a:r>
          </a:p>
          <a:p>
            <a:pPr lvl="1" eaLnBrk="1" hangingPunct="1"/>
            <a:r>
              <a:rPr lang="zh-CN" altLang="en-US"/>
              <a:t>无法将用户、组或角色指派给它，因为默认情况下它们即属于该角色。</a:t>
            </a:r>
          </a:p>
          <a:p>
            <a:pPr lvl="1" eaLnBrk="1" hangingPunct="1"/>
            <a:r>
              <a:rPr lang="zh-CN" altLang="en-US"/>
              <a:t>含在每个数据库中，包括 </a:t>
            </a:r>
            <a:r>
              <a:rPr lang="en-US" altLang="zh-CN"/>
              <a:t>master</a:t>
            </a:r>
            <a:r>
              <a:rPr lang="zh-CN" altLang="en-US"/>
              <a:t>、</a:t>
            </a:r>
            <a:r>
              <a:rPr lang="en-US" altLang="zh-CN"/>
              <a:t>msdb</a:t>
            </a:r>
            <a:r>
              <a:rPr lang="zh-CN" altLang="en-US"/>
              <a:t>、</a:t>
            </a:r>
            <a:r>
              <a:rPr lang="en-US" altLang="zh-CN"/>
              <a:t>tempdb</a:t>
            </a:r>
            <a:r>
              <a:rPr lang="zh-CN" altLang="en-US"/>
              <a:t>、</a:t>
            </a:r>
            <a:r>
              <a:rPr lang="en-US" altLang="zh-CN"/>
              <a:t>model </a:t>
            </a:r>
            <a:r>
              <a:rPr lang="zh-CN" altLang="en-US"/>
              <a:t>和所有用户数据库。</a:t>
            </a:r>
          </a:p>
          <a:p>
            <a:pPr lvl="1" eaLnBrk="1" hangingPunct="1"/>
            <a:r>
              <a:rPr lang="zh-CN" altLang="en-US"/>
              <a:t>无法除去。</a:t>
            </a:r>
          </a:p>
        </p:txBody>
      </p:sp>
    </p:spTree>
  </p:cSld>
  <p:clrMapOvr>
    <a:masterClrMapping/>
  </p:clrMapOvr>
  <p:transition>
    <p:checker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a:t>系统管理员 </a:t>
            </a:r>
            <a:r>
              <a:rPr lang="en-US" altLang="zh-CN"/>
              <a:t>(sa) </a:t>
            </a:r>
            <a:r>
              <a:rPr lang="zh-CN" altLang="en-US"/>
              <a:t>登录</a:t>
            </a:r>
          </a:p>
        </p:txBody>
      </p:sp>
      <p:sp>
        <p:nvSpPr>
          <p:cNvPr id="44035" name="Rectangle 3"/>
          <p:cNvSpPr>
            <a:spLocks noGrp="1" noChangeArrowheads="1"/>
          </p:cNvSpPr>
          <p:nvPr>
            <p:ph type="body" idx="1"/>
          </p:nvPr>
        </p:nvSpPr>
        <p:spPr/>
        <p:txBody>
          <a:bodyPr/>
          <a:lstStyle/>
          <a:p>
            <a:pPr eaLnBrk="1" hangingPunct="1"/>
            <a:r>
              <a:rPr lang="zh-CN" altLang="en-US"/>
              <a:t>系统管理员 </a:t>
            </a:r>
            <a:r>
              <a:rPr lang="en-US" altLang="zh-CN"/>
              <a:t>(sa) </a:t>
            </a:r>
            <a:r>
              <a:rPr lang="zh-CN" altLang="en-US"/>
              <a:t>是为向后兼容而提供的特殊登录。默认情况下，它指派给固定服务器角色 </a:t>
            </a:r>
            <a:r>
              <a:rPr lang="en-US" altLang="zh-CN"/>
              <a:t>sysadmin</a:t>
            </a:r>
            <a:r>
              <a:rPr lang="zh-CN" altLang="en-US"/>
              <a:t>，并不能进行更改。</a:t>
            </a:r>
          </a:p>
          <a:p>
            <a:pPr eaLnBrk="1" hangingPunct="1"/>
            <a:r>
              <a:rPr lang="zh-CN" altLang="en-US"/>
              <a:t>虽然 </a:t>
            </a:r>
            <a:r>
              <a:rPr lang="en-US" altLang="zh-CN"/>
              <a:t>sa </a:t>
            </a:r>
            <a:r>
              <a:rPr lang="zh-CN" altLang="en-US"/>
              <a:t>是内置的管理员登录，但不应例行公事地使用它。相反，应使系统管理员成为 </a:t>
            </a:r>
            <a:r>
              <a:rPr lang="en-US" altLang="zh-CN"/>
              <a:t>sysadmin </a:t>
            </a:r>
            <a:r>
              <a:rPr lang="zh-CN" altLang="en-US"/>
              <a:t>固定服务器角色的成员，并让他们使用自己的登录来登录。只有当没有其它方法登录到 </a:t>
            </a:r>
            <a:r>
              <a:rPr lang="en-US" altLang="zh-CN"/>
              <a:t>Microsoft® SQL Server™ </a:t>
            </a:r>
            <a:r>
              <a:rPr lang="zh-CN" altLang="en-US"/>
              <a:t>实例（例如，当其它系统管理员不可用或忘记了密码）时才使用 </a:t>
            </a:r>
            <a:r>
              <a:rPr lang="en-US" altLang="zh-CN"/>
              <a:t>sa</a:t>
            </a:r>
            <a:r>
              <a:rPr lang="zh-CN" altLang="en-US"/>
              <a:t>。</a:t>
            </a:r>
          </a:p>
        </p:txBody>
      </p:sp>
    </p:spTree>
  </p:cSld>
  <p:clrMapOvr>
    <a:masterClrMapping/>
  </p:clrMapOvr>
  <p:transition>
    <p:comb/>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zh-CN" altLang="en-US"/>
              <a:t>使用</a:t>
            </a:r>
            <a:r>
              <a:rPr lang="en-US" altLang="zh-CN"/>
              <a:t>SQL Server</a:t>
            </a:r>
            <a:r>
              <a:rPr lang="zh-CN" altLang="en-US"/>
              <a:t>登录</a:t>
            </a:r>
            <a:r>
              <a:rPr lang="en-US" altLang="zh-CN"/>
              <a:t>sa</a:t>
            </a:r>
          </a:p>
        </p:txBody>
      </p:sp>
      <p:sp>
        <p:nvSpPr>
          <p:cNvPr id="45059" name="Rectangle 3"/>
          <p:cNvSpPr>
            <a:spLocks noGrp="1" noChangeArrowheads="1"/>
          </p:cNvSpPr>
          <p:nvPr>
            <p:ph type="body" idx="1"/>
          </p:nvPr>
        </p:nvSpPr>
        <p:spPr/>
        <p:txBody>
          <a:bodyPr/>
          <a:lstStyle/>
          <a:p>
            <a:pPr eaLnBrk="1" hangingPunct="1"/>
            <a:r>
              <a:rPr lang="zh-CN" altLang="en-US"/>
              <a:t>修改数据库服务器为混合验证模式</a:t>
            </a:r>
          </a:p>
          <a:p>
            <a:pPr eaLnBrk="1" hangingPunct="1"/>
            <a:r>
              <a:rPr lang="zh-CN" altLang="en-US"/>
              <a:t>修改</a:t>
            </a:r>
            <a:r>
              <a:rPr lang="en-US" altLang="zh-CN"/>
              <a:t>sa</a:t>
            </a:r>
            <a:r>
              <a:rPr lang="zh-CN" altLang="en-US"/>
              <a:t>登录的密码</a:t>
            </a:r>
            <a:r>
              <a:rPr lang="en-US" altLang="zh-CN"/>
              <a:t>(</a:t>
            </a:r>
            <a:r>
              <a:rPr lang="zh-CN" altLang="en-US"/>
              <a:t>强密码</a:t>
            </a:r>
            <a:r>
              <a:rPr lang="en-US" altLang="zh-CN"/>
              <a:t>)</a:t>
            </a:r>
          </a:p>
          <a:p>
            <a:pPr eaLnBrk="1" hangingPunct="1"/>
            <a:r>
              <a:rPr lang="zh-CN" altLang="en-US"/>
              <a:t>修改</a:t>
            </a:r>
            <a:r>
              <a:rPr lang="en-US" altLang="zh-CN"/>
              <a:t>sa</a:t>
            </a:r>
            <a:r>
              <a:rPr lang="zh-CN" altLang="en-US"/>
              <a:t>登录的状态</a:t>
            </a:r>
          </a:p>
          <a:p>
            <a:pPr eaLnBrk="1" hangingPunct="1"/>
            <a:endParaRPr lang="zh-CN" altLang="en-US"/>
          </a:p>
          <a:p>
            <a:pPr eaLnBrk="1" hangingPunct="1"/>
            <a:r>
              <a:rPr lang="en-US" altLang="zh-CN"/>
              <a:t>(</a:t>
            </a:r>
            <a:r>
              <a:rPr lang="zh-CN" altLang="en-US"/>
              <a:t>演示</a:t>
            </a:r>
            <a:r>
              <a:rPr lang="en-US" altLang="zh-CN"/>
              <a:t>)</a:t>
            </a:r>
          </a:p>
        </p:txBody>
      </p:sp>
    </p:spTree>
  </p:cSld>
  <p:clrMapOvr>
    <a:masterClrMapping/>
  </p:clrMapOvr>
  <p:transition>
    <p:comb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a:t>数据库的所有者</a:t>
            </a:r>
          </a:p>
        </p:txBody>
      </p:sp>
      <p:sp>
        <p:nvSpPr>
          <p:cNvPr id="46083" name="Rectangle 3"/>
          <p:cNvSpPr>
            <a:spLocks noGrp="1" noChangeArrowheads="1"/>
          </p:cNvSpPr>
          <p:nvPr>
            <p:ph type="body" idx="1"/>
          </p:nvPr>
        </p:nvSpPr>
        <p:spPr/>
        <p:txBody>
          <a:bodyPr/>
          <a:lstStyle/>
          <a:p>
            <a:pPr eaLnBrk="1" hangingPunct="1"/>
            <a:r>
              <a:rPr lang="en-US" altLang="zh-CN"/>
              <a:t>dbo </a:t>
            </a:r>
            <a:r>
              <a:rPr lang="zh-CN" altLang="en-US"/>
              <a:t>是具有在数据库中执行所有活动的暗示性权限的用户。将固定服务器角色 </a:t>
            </a:r>
            <a:r>
              <a:rPr lang="en-US" altLang="zh-CN"/>
              <a:t>sysadmin </a:t>
            </a:r>
            <a:r>
              <a:rPr lang="zh-CN" altLang="en-US"/>
              <a:t>的任何成员都映射到每个数据库内称为 </a:t>
            </a:r>
            <a:r>
              <a:rPr lang="en-US" altLang="zh-CN"/>
              <a:t>dbo </a:t>
            </a:r>
            <a:r>
              <a:rPr lang="zh-CN" altLang="en-US"/>
              <a:t>的一个特殊用户上。另外，由固定服务器角色 </a:t>
            </a:r>
            <a:r>
              <a:rPr lang="en-US" altLang="zh-CN"/>
              <a:t>sysadmin </a:t>
            </a:r>
            <a:r>
              <a:rPr lang="zh-CN" altLang="en-US"/>
              <a:t>的任何成员创建的任何对象都自动属于 </a:t>
            </a:r>
            <a:r>
              <a:rPr lang="en-US" altLang="zh-CN"/>
              <a:t>dbo</a:t>
            </a:r>
            <a:r>
              <a:rPr lang="zh-CN" altLang="en-US"/>
              <a:t>。</a:t>
            </a:r>
          </a:p>
        </p:txBody>
      </p:sp>
    </p:spTree>
  </p:cSld>
  <p:clrMapOvr>
    <a:masterClrMapping/>
  </p:clrMapOvr>
  <p:transition>
    <p:blinds/>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zh-CN" altLang="en-US"/>
              <a:t>数据库的所有者</a:t>
            </a:r>
          </a:p>
        </p:txBody>
      </p:sp>
      <p:sp>
        <p:nvSpPr>
          <p:cNvPr id="47107" name="Rectangle 3"/>
          <p:cNvSpPr>
            <a:spLocks noGrp="1" noChangeArrowheads="1"/>
          </p:cNvSpPr>
          <p:nvPr>
            <p:ph type="body" idx="1"/>
          </p:nvPr>
        </p:nvSpPr>
        <p:spPr/>
        <p:txBody>
          <a:bodyPr/>
          <a:lstStyle/>
          <a:p>
            <a:pPr eaLnBrk="1" hangingPunct="1"/>
            <a:r>
              <a:rPr lang="zh-CN" altLang="en-US"/>
              <a:t>无法删除 </a:t>
            </a:r>
            <a:r>
              <a:rPr lang="en-US" altLang="zh-CN"/>
              <a:t>dbo </a:t>
            </a:r>
            <a:r>
              <a:rPr lang="zh-CN" altLang="en-US"/>
              <a:t>用户，且此用户始终出现在每个数据库中。</a:t>
            </a:r>
          </a:p>
          <a:p>
            <a:pPr eaLnBrk="1" hangingPunct="1"/>
            <a:r>
              <a:rPr lang="zh-CN" altLang="en-US"/>
              <a:t>只有由 </a:t>
            </a:r>
            <a:r>
              <a:rPr lang="en-US" altLang="zh-CN"/>
              <a:t>sysadmin </a:t>
            </a:r>
            <a:r>
              <a:rPr lang="zh-CN" altLang="en-US"/>
              <a:t>固定服务器角色成员（或 </a:t>
            </a:r>
            <a:r>
              <a:rPr lang="en-US" altLang="zh-CN"/>
              <a:t>dbo </a:t>
            </a:r>
            <a:r>
              <a:rPr lang="zh-CN" altLang="en-US"/>
              <a:t>用户）创建的对象才属于 </a:t>
            </a:r>
            <a:r>
              <a:rPr lang="en-US" altLang="zh-CN"/>
              <a:t>dbo</a:t>
            </a:r>
            <a:r>
              <a:rPr lang="zh-CN" altLang="en-US"/>
              <a:t>。由任何其他不是 </a:t>
            </a:r>
            <a:r>
              <a:rPr lang="en-US" altLang="zh-CN"/>
              <a:t>syadmin </a:t>
            </a:r>
            <a:r>
              <a:rPr lang="zh-CN" altLang="en-US"/>
              <a:t>固定服务器角色成员的用户（包括 </a:t>
            </a:r>
            <a:r>
              <a:rPr lang="en-US" altLang="zh-CN"/>
              <a:t>db_owner </a:t>
            </a:r>
            <a:r>
              <a:rPr lang="zh-CN" altLang="en-US"/>
              <a:t>固定数据库角色成员）创建的对象： </a:t>
            </a:r>
          </a:p>
          <a:p>
            <a:pPr lvl="1" eaLnBrk="1" hangingPunct="1"/>
            <a:r>
              <a:rPr lang="zh-CN" altLang="en-US"/>
              <a:t>属于创建该对象的用户，而不是 </a:t>
            </a:r>
            <a:r>
              <a:rPr lang="en-US" altLang="zh-CN"/>
              <a:t>dbo</a:t>
            </a:r>
            <a:r>
              <a:rPr lang="zh-CN" altLang="en-US"/>
              <a:t>。</a:t>
            </a:r>
          </a:p>
          <a:p>
            <a:pPr lvl="1" eaLnBrk="1" hangingPunct="1"/>
            <a:r>
              <a:rPr lang="zh-CN" altLang="en-US"/>
              <a:t>用创建该对象的用户名限定。</a:t>
            </a:r>
          </a:p>
          <a:p>
            <a:pPr eaLnBrk="1" hangingPunct="1"/>
            <a:endParaRPr lang="en-US" altLang="zh-CN"/>
          </a:p>
        </p:txBody>
      </p:sp>
    </p:spTree>
  </p:cSld>
  <p:clrMapOvr>
    <a:masterClrMapping/>
  </p:clrMapOvr>
  <p:transition>
    <p:blinds dir="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a:t>数据库的</a:t>
            </a:r>
            <a:r>
              <a:rPr lang="en-US" altLang="zh-CN"/>
              <a:t>guest</a:t>
            </a:r>
            <a:r>
              <a:rPr lang="zh-CN" altLang="en-US"/>
              <a:t>用户</a:t>
            </a:r>
          </a:p>
        </p:txBody>
      </p:sp>
      <p:sp>
        <p:nvSpPr>
          <p:cNvPr id="48131" name="Rectangle 3"/>
          <p:cNvSpPr>
            <a:spLocks noGrp="1" noChangeArrowheads="1"/>
          </p:cNvSpPr>
          <p:nvPr>
            <p:ph type="body" idx="1"/>
          </p:nvPr>
        </p:nvSpPr>
        <p:spPr/>
        <p:txBody>
          <a:bodyPr/>
          <a:lstStyle/>
          <a:p>
            <a:pPr eaLnBrk="1" hangingPunct="1"/>
            <a:r>
              <a:rPr lang="en-US" altLang="zh-CN"/>
              <a:t>guest </a:t>
            </a:r>
            <a:r>
              <a:rPr lang="zh-CN" altLang="en-US"/>
              <a:t>用户帐户允许没有用户帐户的登录访问数据库。当满足下列所有条件时，登录采用 </a:t>
            </a:r>
            <a:r>
              <a:rPr lang="en-US" altLang="zh-CN"/>
              <a:t>guest </a:t>
            </a:r>
            <a:r>
              <a:rPr lang="zh-CN" altLang="en-US"/>
              <a:t>用户的标识： </a:t>
            </a:r>
          </a:p>
          <a:p>
            <a:pPr lvl="1" eaLnBrk="1" hangingPunct="1"/>
            <a:r>
              <a:rPr lang="zh-CN" altLang="en-US"/>
              <a:t>登录有访问 </a:t>
            </a:r>
            <a:r>
              <a:rPr lang="en-US" altLang="zh-CN"/>
              <a:t>Microsoft</a:t>
            </a:r>
            <a:r>
              <a:rPr lang="en-US" altLang="zh-CN">
                <a:latin typeface="宋体" charset="-122"/>
              </a:rPr>
              <a:t>®</a:t>
            </a:r>
            <a:r>
              <a:rPr lang="en-US" altLang="zh-CN"/>
              <a:t> SQL Server</a:t>
            </a:r>
            <a:r>
              <a:rPr lang="en-US" altLang="zh-CN">
                <a:latin typeface="宋体" charset="-122"/>
              </a:rPr>
              <a:t>™</a:t>
            </a:r>
            <a:r>
              <a:rPr lang="en-US" altLang="zh-CN"/>
              <a:t> </a:t>
            </a:r>
            <a:r>
              <a:rPr lang="zh-CN" altLang="en-US"/>
              <a:t>实例的权限，但没有通过自己的用户帐户访问数据库的权限。</a:t>
            </a:r>
          </a:p>
          <a:p>
            <a:pPr lvl="1" eaLnBrk="1" hangingPunct="1"/>
            <a:r>
              <a:rPr lang="zh-CN" altLang="en-US"/>
              <a:t>数据库中含有 </a:t>
            </a:r>
            <a:r>
              <a:rPr lang="en-US" altLang="zh-CN"/>
              <a:t>guest </a:t>
            </a:r>
            <a:r>
              <a:rPr lang="zh-CN" altLang="en-US"/>
              <a:t>用户帐户。 </a:t>
            </a:r>
          </a:p>
          <a:p>
            <a:pPr eaLnBrk="1" hangingPunct="1"/>
            <a:endParaRPr lang="en-US" altLang="zh-CN"/>
          </a:p>
        </p:txBody>
      </p:sp>
    </p:spTree>
  </p:cSld>
  <p:clrMapOvr>
    <a:masterClrMapping/>
  </p:clrMapOvr>
  <p:transition>
    <p:zoom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a:t>参考书</a:t>
            </a:r>
          </a:p>
        </p:txBody>
      </p:sp>
      <p:sp>
        <p:nvSpPr>
          <p:cNvPr id="6147" name="Rectangle 3"/>
          <p:cNvSpPr>
            <a:spLocks noGrp="1" noChangeArrowheads="1"/>
          </p:cNvSpPr>
          <p:nvPr>
            <p:ph type="body" idx="1"/>
          </p:nvPr>
        </p:nvSpPr>
        <p:spPr/>
        <p:txBody>
          <a:bodyPr/>
          <a:lstStyle/>
          <a:p>
            <a:pPr eaLnBrk="1" hangingPunct="1"/>
            <a:r>
              <a:rPr lang="en-US" altLang="en-US"/>
              <a:t>信息系统开发教程--使用C#和SQL SERVER 2005</a:t>
            </a:r>
            <a:endParaRPr lang="en-US" altLang="zh-CN"/>
          </a:p>
          <a:p>
            <a:pPr lvl="1" eaLnBrk="1" hangingPunct="1"/>
            <a:r>
              <a:rPr lang="zh-CN" altLang="en-US"/>
              <a:t>清华大学出版社</a:t>
            </a:r>
          </a:p>
          <a:p>
            <a:pPr lvl="1" eaLnBrk="1" hangingPunct="1"/>
            <a:r>
              <a:rPr lang="zh-CN" altLang="en-US"/>
              <a:t>马威</a:t>
            </a:r>
            <a:r>
              <a:rPr lang="en-US" altLang="zh-CN"/>
              <a:t>,</a:t>
            </a:r>
            <a:r>
              <a:rPr lang="zh-CN" altLang="en-US"/>
              <a:t>吕文哲</a:t>
            </a:r>
            <a:r>
              <a:rPr lang="en-US" altLang="zh-CN"/>
              <a:t>,</a:t>
            </a:r>
            <a:r>
              <a:rPr lang="zh-CN" altLang="en-US"/>
              <a:t>曹瑞</a:t>
            </a:r>
          </a:p>
          <a:p>
            <a:pPr lvl="1" eaLnBrk="1" hangingPunct="1"/>
            <a:r>
              <a:rPr lang="en-US" altLang="zh-CN"/>
              <a:t>2007</a:t>
            </a:r>
            <a:r>
              <a:rPr lang="zh-CN" altLang="en-US"/>
              <a:t>年</a:t>
            </a:r>
            <a:r>
              <a:rPr lang="en-US" altLang="zh-CN"/>
              <a:t>4</a:t>
            </a:r>
            <a:r>
              <a:rPr lang="zh-CN" altLang="en-US"/>
              <a:t>月第</a:t>
            </a:r>
            <a:r>
              <a:rPr lang="en-US" altLang="zh-CN"/>
              <a:t>1</a:t>
            </a:r>
            <a:r>
              <a:rPr lang="zh-CN" altLang="en-US"/>
              <a:t>版</a:t>
            </a:r>
          </a:p>
          <a:p>
            <a:pPr lvl="1" eaLnBrk="1" hangingPunct="1"/>
            <a:r>
              <a:rPr lang="en-US" altLang="zh-CN"/>
              <a:t>ISBN 9787302146186</a:t>
            </a:r>
          </a:p>
          <a:p>
            <a:pPr eaLnBrk="1" hangingPunct="1"/>
            <a:r>
              <a:rPr lang="en-US" altLang="zh-CN"/>
              <a:t>VISUAL C# .NET</a:t>
            </a:r>
            <a:r>
              <a:rPr lang="zh-CN" altLang="en-US"/>
              <a:t>技术内幕</a:t>
            </a:r>
          </a:p>
          <a:p>
            <a:pPr lvl="1" eaLnBrk="1" hangingPunct="1">
              <a:buFontTx/>
              <a:buNone/>
            </a:pPr>
            <a:r>
              <a:rPr lang="zh-CN" altLang="en-US"/>
              <a:t>清华大学出版社</a:t>
            </a:r>
          </a:p>
          <a:p>
            <a:pPr lvl="1" eaLnBrk="1" hangingPunct="1">
              <a:buFontTx/>
              <a:buNone/>
            </a:pPr>
            <a:r>
              <a:rPr lang="zh-CN" altLang="en-US"/>
              <a:t>（美）</a:t>
            </a:r>
            <a:r>
              <a:rPr lang="en-US" altLang="zh-CN"/>
              <a:t>MICKEY WILLIAMS</a:t>
            </a:r>
            <a:r>
              <a:rPr lang="zh-CN" altLang="en-US"/>
              <a:t>著</a:t>
            </a:r>
            <a:r>
              <a:rPr lang="en-US" altLang="zh-CN"/>
              <a:t>,</a:t>
            </a:r>
            <a:r>
              <a:rPr lang="zh-CN" altLang="en-US"/>
              <a:t>冉晓旻 罗邓 郭炎译</a:t>
            </a:r>
          </a:p>
          <a:p>
            <a:pPr lvl="1" eaLnBrk="1" hangingPunct="1">
              <a:buFontTx/>
              <a:buNone/>
            </a:pPr>
            <a:r>
              <a:rPr lang="en-US" altLang="zh-CN"/>
              <a:t>2004</a:t>
            </a:r>
            <a:r>
              <a:rPr lang="zh-CN" altLang="en-US"/>
              <a:t>年</a:t>
            </a:r>
            <a:r>
              <a:rPr lang="en-US" altLang="zh-CN"/>
              <a:t>6</a:t>
            </a:r>
            <a:r>
              <a:rPr lang="zh-CN" altLang="en-US"/>
              <a:t>月</a:t>
            </a:r>
          </a:p>
          <a:p>
            <a:pPr eaLnBrk="1" hangingPunct="1"/>
            <a:r>
              <a:rPr lang="en-US" altLang="zh-CN"/>
              <a:t>Erwin</a:t>
            </a:r>
            <a:r>
              <a:rPr lang="zh-CN" altLang="en-US"/>
              <a:t>数据建模</a:t>
            </a:r>
          </a:p>
          <a:p>
            <a:pPr lvl="1" eaLnBrk="1" hangingPunct="1">
              <a:buFontTx/>
              <a:buNone/>
            </a:pPr>
            <a:r>
              <a:rPr lang="zh-CN" altLang="en-US"/>
              <a:t>电子工业出版社</a:t>
            </a:r>
          </a:p>
          <a:p>
            <a:pPr lvl="1" eaLnBrk="1" hangingPunct="1">
              <a:buFontTx/>
              <a:buNone/>
            </a:pPr>
            <a:r>
              <a:rPr lang="zh-CN" altLang="en-US"/>
              <a:t>杨国强、路萍、张志军 编著</a:t>
            </a:r>
          </a:p>
          <a:p>
            <a:pPr lvl="1" eaLnBrk="1" hangingPunct="1">
              <a:buFontTx/>
              <a:buNone/>
            </a:pPr>
            <a:r>
              <a:rPr lang="en-US" altLang="zh-CN"/>
              <a:t>2004</a:t>
            </a:r>
            <a:r>
              <a:rPr lang="zh-CN" altLang="en-US"/>
              <a:t>年</a:t>
            </a:r>
            <a:r>
              <a:rPr lang="en-US" altLang="zh-CN"/>
              <a:t>10</a:t>
            </a:r>
            <a:r>
              <a:rPr lang="zh-CN" altLang="en-US"/>
              <a:t>月</a:t>
            </a:r>
          </a:p>
          <a:p>
            <a:pPr lvl="1" eaLnBrk="1" hangingPunct="1">
              <a:buFontTx/>
              <a:buNone/>
            </a:pPr>
            <a:endParaRPr lang="en-US" altLang="zh-CN"/>
          </a:p>
        </p:txBody>
      </p:sp>
    </p:spTree>
  </p:cSld>
  <p:clrMapOvr>
    <a:masterClrMapping/>
  </p:clrMapOvr>
  <p:transition>
    <p:check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a:t>添加</a:t>
            </a:r>
            <a:r>
              <a:rPr lang="en-US" altLang="zh-CN"/>
              <a:t>guest</a:t>
            </a:r>
            <a:r>
              <a:rPr lang="zh-CN" altLang="en-US"/>
              <a:t>用户</a:t>
            </a:r>
          </a:p>
        </p:txBody>
      </p:sp>
      <p:sp>
        <p:nvSpPr>
          <p:cNvPr id="49155" name="Rectangle 3"/>
          <p:cNvSpPr>
            <a:spLocks noGrp="1" noChangeArrowheads="1"/>
          </p:cNvSpPr>
          <p:nvPr>
            <p:ph type="body" idx="1"/>
          </p:nvPr>
        </p:nvSpPr>
        <p:spPr>
          <a:xfrm>
            <a:off x="457200" y="1295400"/>
            <a:ext cx="8229600" cy="2819400"/>
          </a:xfrm>
        </p:spPr>
        <p:txBody>
          <a:bodyPr/>
          <a:lstStyle/>
          <a:p>
            <a:pPr eaLnBrk="1" hangingPunct="1"/>
            <a:r>
              <a:rPr lang="zh-CN" altLang="en-US"/>
              <a:t>可以将权限应用到 </a:t>
            </a:r>
            <a:r>
              <a:rPr lang="en-US" altLang="zh-CN"/>
              <a:t>guest </a:t>
            </a:r>
            <a:r>
              <a:rPr lang="zh-CN" altLang="en-US"/>
              <a:t>用户，就如同它是任何其它用户一样。可以在除 </a:t>
            </a:r>
            <a:r>
              <a:rPr lang="en-US" altLang="zh-CN"/>
              <a:t>master </a:t>
            </a:r>
            <a:r>
              <a:rPr lang="zh-CN" altLang="en-US"/>
              <a:t>和 </a:t>
            </a:r>
            <a:r>
              <a:rPr lang="en-US" altLang="zh-CN"/>
              <a:t>tempdb </a:t>
            </a:r>
            <a:r>
              <a:rPr lang="zh-CN" altLang="en-US"/>
              <a:t>外（在这两个数据库中它必须始终存在）的所有数据库中添加或删除 </a:t>
            </a:r>
            <a:r>
              <a:rPr lang="en-US" altLang="zh-CN"/>
              <a:t>guest </a:t>
            </a:r>
            <a:r>
              <a:rPr lang="zh-CN" altLang="en-US"/>
              <a:t>用户。</a:t>
            </a:r>
          </a:p>
          <a:p>
            <a:pPr eaLnBrk="1" hangingPunct="1"/>
            <a:r>
              <a:rPr lang="zh-CN" altLang="en-US"/>
              <a:t>例如，若要将 </a:t>
            </a:r>
            <a:r>
              <a:rPr lang="en-US" altLang="zh-CN"/>
              <a:t>guest </a:t>
            </a:r>
            <a:r>
              <a:rPr lang="zh-CN" altLang="en-US"/>
              <a:t>用户添加到名为 </a:t>
            </a:r>
            <a:r>
              <a:rPr lang="en-US" altLang="zh-CN"/>
              <a:t>Accounts </a:t>
            </a:r>
            <a:r>
              <a:rPr lang="zh-CN" altLang="en-US"/>
              <a:t>的数据库中，请在 </a:t>
            </a:r>
            <a:r>
              <a:rPr lang="en-US" altLang="zh-CN"/>
              <a:t>SQL </a:t>
            </a:r>
            <a:r>
              <a:rPr lang="zh-CN" altLang="en-US"/>
              <a:t>查询分析器中运行下列代码：</a:t>
            </a:r>
          </a:p>
        </p:txBody>
      </p:sp>
      <p:sp>
        <p:nvSpPr>
          <p:cNvPr id="49156" name="Rectangle 4"/>
          <p:cNvSpPr>
            <a:spLocks noChangeArrowheads="1"/>
          </p:cNvSpPr>
          <p:nvPr/>
        </p:nvSpPr>
        <p:spPr bwMode="auto">
          <a:xfrm>
            <a:off x="990600" y="4419600"/>
            <a:ext cx="7848600" cy="1295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a:ea typeface="宋体" charset="-122"/>
              </a:rPr>
              <a:t>USE Accounts</a:t>
            </a:r>
          </a:p>
          <a:p>
            <a:pPr eaLnBrk="1" hangingPunct="1">
              <a:lnSpc>
                <a:spcPct val="100000"/>
              </a:lnSpc>
              <a:spcBef>
                <a:spcPct val="0"/>
              </a:spcBef>
              <a:spcAft>
                <a:spcPct val="0"/>
              </a:spcAft>
              <a:buFontTx/>
              <a:buNone/>
            </a:pPr>
            <a:r>
              <a:rPr lang="en-US" altLang="zh-CN">
                <a:ea typeface="宋体" charset="-122"/>
              </a:rPr>
              <a:t>GO</a:t>
            </a:r>
          </a:p>
          <a:p>
            <a:pPr eaLnBrk="1" hangingPunct="1">
              <a:lnSpc>
                <a:spcPct val="100000"/>
              </a:lnSpc>
              <a:spcBef>
                <a:spcPct val="0"/>
              </a:spcBef>
              <a:spcAft>
                <a:spcPct val="0"/>
              </a:spcAft>
              <a:buFontTx/>
              <a:buNone/>
            </a:pPr>
            <a:r>
              <a:rPr lang="en-US" altLang="zh-CN">
                <a:ea typeface="宋体" charset="-122"/>
              </a:rPr>
              <a:t>EXECUTE sp_grantdbaccess guest</a:t>
            </a:r>
          </a:p>
        </p:txBody>
      </p:sp>
    </p:spTree>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a:t>添加</a:t>
            </a:r>
            <a:r>
              <a:rPr lang="en-US" altLang="zh-CN"/>
              <a:t>Windows</a:t>
            </a:r>
            <a:r>
              <a:rPr lang="zh-CN" altLang="en-US"/>
              <a:t>验证</a:t>
            </a:r>
          </a:p>
        </p:txBody>
      </p:sp>
      <p:sp>
        <p:nvSpPr>
          <p:cNvPr id="50179" name="Rectangle 3"/>
          <p:cNvSpPr>
            <a:spLocks noGrp="1" noChangeArrowheads="1"/>
          </p:cNvSpPr>
          <p:nvPr>
            <p:ph type="body" idx="1"/>
          </p:nvPr>
        </p:nvSpPr>
        <p:spPr/>
        <p:txBody>
          <a:bodyPr/>
          <a:lstStyle/>
          <a:p>
            <a:pPr eaLnBrk="1" hangingPunct="1"/>
            <a:r>
              <a:rPr lang="zh-CN" altLang="en-US"/>
              <a:t>创建</a:t>
            </a:r>
            <a:r>
              <a:rPr lang="en-US" altLang="zh-CN"/>
              <a:t>Windows</a:t>
            </a:r>
            <a:r>
              <a:rPr lang="zh-CN" altLang="en-US"/>
              <a:t>用户或组</a:t>
            </a:r>
          </a:p>
          <a:p>
            <a:pPr eaLnBrk="1" hangingPunct="1"/>
            <a:r>
              <a:rPr lang="zh-CN" altLang="en-US"/>
              <a:t>在</a:t>
            </a:r>
            <a:r>
              <a:rPr lang="en-US" altLang="zh-CN"/>
              <a:t>SQL Server</a:t>
            </a:r>
            <a:r>
              <a:rPr lang="zh-CN" altLang="en-US"/>
              <a:t>中使用所创建的</a:t>
            </a:r>
            <a:r>
              <a:rPr lang="en-US" altLang="zh-CN"/>
              <a:t>Windows</a:t>
            </a:r>
            <a:r>
              <a:rPr lang="zh-CN" altLang="en-US"/>
              <a:t>用户或组创建登录</a:t>
            </a:r>
          </a:p>
          <a:p>
            <a:pPr eaLnBrk="1" hangingPunct="1"/>
            <a:r>
              <a:rPr lang="zh-CN" altLang="en-US"/>
              <a:t>为新的登录指定服务器角色</a:t>
            </a:r>
          </a:p>
          <a:p>
            <a:pPr eaLnBrk="1" hangingPunct="1"/>
            <a:r>
              <a:rPr lang="zh-CN" altLang="en-US"/>
              <a:t>使用新的</a:t>
            </a:r>
            <a:r>
              <a:rPr lang="en-US" altLang="zh-CN"/>
              <a:t>Windows</a:t>
            </a:r>
            <a:r>
              <a:rPr lang="zh-CN" altLang="en-US"/>
              <a:t>用户或组登录</a:t>
            </a:r>
            <a:r>
              <a:rPr lang="en-US" altLang="zh-CN"/>
              <a:t>Windows</a:t>
            </a:r>
          </a:p>
          <a:p>
            <a:pPr eaLnBrk="1" hangingPunct="1"/>
            <a:r>
              <a:rPr lang="zh-CN" altLang="en-US"/>
              <a:t>登录</a:t>
            </a:r>
            <a:r>
              <a:rPr lang="en-US" altLang="zh-CN"/>
              <a:t>SQL Server</a:t>
            </a:r>
          </a:p>
          <a:p>
            <a:pPr eaLnBrk="1" hangingPunct="1"/>
            <a:endParaRPr lang="en-US" altLang="zh-CN"/>
          </a:p>
          <a:p>
            <a:pPr eaLnBrk="1" hangingPunct="1"/>
            <a:r>
              <a:rPr lang="en-US" altLang="zh-CN"/>
              <a:t>(</a:t>
            </a:r>
            <a:r>
              <a:rPr lang="zh-CN" altLang="en-US"/>
              <a:t>演示</a:t>
            </a:r>
            <a:r>
              <a:rPr lang="en-US" altLang="zh-CN"/>
              <a:t>)</a:t>
            </a:r>
          </a:p>
        </p:txBody>
      </p:sp>
    </p:spTree>
  </p:cSld>
  <p:clrMapOvr>
    <a:masterClrMapping/>
  </p:clrMapOvr>
  <p:transition>
    <p:check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zh-CN" altLang="en-US"/>
              <a:t>架构</a:t>
            </a:r>
            <a:r>
              <a:rPr lang="en-US" altLang="zh-CN"/>
              <a:t>(SCHEMA)</a:t>
            </a:r>
          </a:p>
        </p:txBody>
      </p:sp>
      <p:sp>
        <p:nvSpPr>
          <p:cNvPr id="51203" name="Rectangle 3"/>
          <p:cNvSpPr>
            <a:spLocks noGrp="1" noChangeArrowheads="1"/>
          </p:cNvSpPr>
          <p:nvPr>
            <p:ph type="body" idx="1"/>
          </p:nvPr>
        </p:nvSpPr>
        <p:spPr/>
        <p:txBody>
          <a:bodyPr/>
          <a:lstStyle/>
          <a:p>
            <a:pPr eaLnBrk="1" hangingPunct="1"/>
            <a:r>
              <a:rPr lang="zh-CN" altLang="en-US"/>
              <a:t>架构是形成单个命名空间的数据库实体的集合。命名空间是一个集合，其中每个元素的名称都是唯一的。例如</a:t>
            </a:r>
            <a:r>
              <a:rPr lang="en-US" altLang="zh-CN"/>
              <a:t>:</a:t>
            </a:r>
          </a:p>
          <a:p>
            <a:pPr lvl="1" eaLnBrk="1" hangingPunct="1"/>
            <a:r>
              <a:rPr lang="en-US" altLang="zh-CN"/>
              <a:t>accounting.ap.george.reconciliation</a:t>
            </a:r>
          </a:p>
          <a:p>
            <a:pPr eaLnBrk="1" hangingPunct="1"/>
            <a:r>
              <a:rPr lang="zh-CN" altLang="en-US"/>
              <a:t>架构包含数据库对象，如表、视图和存储过程。架构所有者可以是数据库用户、数据库角色，也可以是应用程序角色。</a:t>
            </a:r>
          </a:p>
          <a:p>
            <a:pPr eaLnBrk="1" hangingPunct="1"/>
            <a:r>
              <a:rPr lang="zh-CN" altLang="en-US"/>
              <a:t>在 </a:t>
            </a:r>
            <a:r>
              <a:rPr lang="en-US" altLang="zh-CN"/>
              <a:t>SQL Server 2000 </a:t>
            </a:r>
            <a:r>
              <a:rPr lang="zh-CN" altLang="en-US"/>
              <a:t>中，数据库用户和架构是隐式连接在一起的。每个数据库用户都是与该用户同名的架构的所有者。对象的所有者在功能上与包含它的架构所有者相同。因而，</a:t>
            </a:r>
            <a:r>
              <a:rPr lang="en-US" altLang="zh-CN"/>
              <a:t>SQL Server 2000 </a:t>
            </a:r>
            <a:r>
              <a:rPr lang="zh-CN" altLang="en-US"/>
              <a:t>中的完全限定名称的“架构”也是数据库中的用户。</a:t>
            </a:r>
          </a:p>
          <a:p>
            <a:pPr eaLnBrk="1" hangingPunct="1"/>
            <a:r>
              <a:rPr lang="zh-CN" altLang="en-US"/>
              <a:t>在 </a:t>
            </a:r>
            <a:r>
              <a:rPr lang="en-US" altLang="zh-CN"/>
              <a:t>SQL Server 2005 </a:t>
            </a:r>
            <a:r>
              <a:rPr lang="zh-CN" altLang="en-US"/>
              <a:t>中，架构独立于创建它们的数据库用户而存在。可以在不更改架构名称的情况下转让架构的所有权。</a:t>
            </a:r>
          </a:p>
        </p:txBody>
      </p:sp>
    </p:spTree>
  </p:cSld>
  <p:clrMapOvr>
    <a:masterClrMapping/>
  </p:clrMapOvr>
  <p:transition>
    <p:checker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t>默认架构</a:t>
            </a:r>
          </a:p>
        </p:txBody>
      </p:sp>
      <p:sp>
        <p:nvSpPr>
          <p:cNvPr id="52227" name="Rectangle 3"/>
          <p:cNvSpPr>
            <a:spLocks noGrp="1" noChangeArrowheads="1"/>
          </p:cNvSpPr>
          <p:nvPr>
            <p:ph type="body" idx="1"/>
          </p:nvPr>
        </p:nvSpPr>
        <p:spPr/>
        <p:txBody>
          <a:bodyPr/>
          <a:lstStyle/>
          <a:p>
            <a:pPr eaLnBrk="1" hangingPunct="1"/>
            <a:r>
              <a:rPr lang="en-US" altLang="zh-CN"/>
              <a:t>SQL Server 2005 </a:t>
            </a:r>
            <a:r>
              <a:rPr lang="zh-CN" altLang="en-US"/>
              <a:t>还引入了“默认架构”的概念，用于解析未使用其完全限定名称引用的对象的名称。</a:t>
            </a:r>
          </a:p>
          <a:p>
            <a:pPr eaLnBrk="1" hangingPunct="1"/>
            <a:r>
              <a:rPr lang="zh-CN" altLang="en-US"/>
              <a:t>在 </a:t>
            </a:r>
            <a:r>
              <a:rPr lang="en-US" altLang="zh-CN"/>
              <a:t>SQL Server 2000 </a:t>
            </a:r>
            <a:r>
              <a:rPr lang="zh-CN" altLang="en-US"/>
              <a:t>中，首先检查的是调用数据库用户所拥有的架构，然后是 </a:t>
            </a:r>
            <a:r>
              <a:rPr lang="en-US" altLang="zh-CN"/>
              <a:t>DBO </a:t>
            </a:r>
            <a:r>
              <a:rPr lang="zh-CN" altLang="en-US"/>
              <a:t>拥有的架构。</a:t>
            </a:r>
          </a:p>
          <a:p>
            <a:pPr eaLnBrk="1" hangingPunct="1"/>
            <a:r>
              <a:rPr lang="zh-CN" altLang="en-US"/>
              <a:t>在 </a:t>
            </a:r>
            <a:r>
              <a:rPr lang="en-US" altLang="zh-CN"/>
              <a:t>SQL Server 2005 </a:t>
            </a:r>
            <a:r>
              <a:rPr lang="zh-CN" altLang="en-US"/>
              <a:t>中，每个用户都有一个默认架构，用于指定服务器在解析对象的名称时将要搜索的第一个架构。可以使用 </a:t>
            </a:r>
            <a:r>
              <a:rPr lang="en-US" altLang="zh-CN"/>
              <a:t>CREATE USER </a:t>
            </a:r>
            <a:r>
              <a:rPr lang="zh-CN" altLang="en-US"/>
              <a:t>和 </a:t>
            </a:r>
            <a:r>
              <a:rPr lang="en-US" altLang="zh-CN"/>
              <a:t>ALTER USER </a:t>
            </a:r>
            <a:r>
              <a:rPr lang="zh-CN" altLang="en-US"/>
              <a:t>的 </a:t>
            </a:r>
            <a:r>
              <a:rPr lang="en-US" altLang="zh-CN"/>
              <a:t>DEFAULT_SCHEMA </a:t>
            </a:r>
            <a:r>
              <a:rPr lang="zh-CN" altLang="en-US"/>
              <a:t>选项设置和更改默认架构。如果未定义 </a:t>
            </a:r>
            <a:r>
              <a:rPr lang="en-US" altLang="zh-CN"/>
              <a:t>DEFAULT_SCHEMA</a:t>
            </a:r>
            <a:r>
              <a:rPr lang="zh-CN" altLang="en-US"/>
              <a:t>，则数据库用户将把 </a:t>
            </a:r>
            <a:r>
              <a:rPr lang="en-US" altLang="zh-CN"/>
              <a:t>DBO </a:t>
            </a:r>
            <a:r>
              <a:rPr lang="zh-CN" altLang="en-US"/>
              <a:t>作为其默认架构。</a:t>
            </a:r>
          </a:p>
          <a:p>
            <a:pPr eaLnBrk="1" hangingPunct="1"/>
            <a:endParaRPr lang="en-US" altLang="zh-CN"/>
          </a:p>
        </p:txBody>
      </p:sp>
    </p:spTree>
  </p:cSld>
  <p:clrMapOvr>
    <a:masterClrMapping/>
  </p:clrMapOvr>
  <p:transition>
    <p:comb/>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a:t>架构在数据库中的位置</a:t>
            </a:r>
          </a:p>
        </p:txBody>
      </p:sp>
      <p:sp>
        <p:nvSpPr>
          <p:cNvPr id="53251" name="Rectangle 3"/>
          <p:cNvSpPr>
            <a:spLocks noGrp="1" noChangeArrowheads="1"/>
          </p:cNvSpPr>
          <p:nvPr>
            <p:ph type="body" idx="1"/>
          </p:nvPr>
        </p:nvSpPr>
        <p:spPr/>
        <p:txBody>
          <a:bodyPr/>
          <a:lstStyle/>
          <a:p>
            <a:pPr eaLnBrk="1" hangingPunct="1"/>
            <a:endParaRPr lang="zh-CN" altLang="zh-CN"/>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43000"/>
            <a:ext cx="56388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a:t>数据库中预定义的架构</a:t>
            </a:r>
          </a:p>
        </p:txBody>
      </p:sp>
      <p:sp>
        <p:nvSpPr>
          <p:cNvPr id="54275" name="Rectangle 3"/>
          <p:cNvSpPr>
            <a:spLocks noGrp="1" noChangeArrowheads="1"/>
          </p:cNvSpPr>
          <p:nvPr>
            <p:ph type="body" idx="1"/>
          </p:nvPr>
        </p:nvSpPr>
        <p:spPr/>
        <p:txBody>
          <a:bodyPr/>
          <a:lstStyle/>
          <a:p>
            <a:pPr eaLnBrk="1" hangingPunct="1"/>
            <a:endParaRPr lang="zh-CN" altLang="zh-CN"/>
          </a:p>
        </p:txBody>
      </p:sp>
      <p:pic>
        <p:nvPicPr>
          <p:cNvPr id="54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7696200"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a:t>架构所有者</a:t>
            </a:r>
          </a:p>
        </p:txBody>
      </p:sp>
      <p:sp>
        <p:nvSpPr>
          <p:cNvPr id="55299" name="Rectangle 3"/>
          <p:cNvSpPr>
            <a:spLocks noGrp="1" noChangeArrowheads="1"/>
          </p:cNvSpPr>
          <p:nvPr>
            <p:ph type="body" idx="1"/>
          </p:nvPr>
        </p:nvSpPr>
        <p:spPr>
          <a:xfrm>
            <a:off x="457200" y="1295400"/>
            <a:ext cx="8229600" cy="990600"/>
          </a:xfrm>
        </p:spPr>
        <p:txBody>
          <a:bodyPr/>
          <a:lstStyle/>
          <a:p>
            <a:pPr eaLnBrk="1" hangingPunct="1"/>
            <a:r>
              <a:rPr lang="zh-CN" altLang="en-US"/>
              <a:t>架构的所有者可以修改，它可以是数据库用户、数据库角色或应用程序角色。</a:t>
            </a:r>
          </a:p>
        </p:txBody>
      </p:sp>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38400"/>
            <a:ext cx="8574088"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a:t>用户与架构分离的优点</a:t>
            </a:r>
          </a:p>
        </p:txBody>
      </p:sp>
      <p:sp>
        <p:nvSpPr>
          <p:cNvPr id="56323" name="Rectangle 3"/>
          <p:cNvSpPr>
            <a:spLocks noGrp="1" noChangeArrowheads="1"/>
          </p:cNvSpPr>
          <p:nvPr>
            <p:ph type="body" idx="1"/>
          </p:nvPr>
        </p:nvSpPr>
        <p:spPr/>
        <p:txBody>
          <a:bodyPr/>
          <a:lstStyle/>
          <a:p>
            <a:pPr eaLnBrk="1" hangingPunct="1"/>
            <a:r>
              <a:rPr lang="zh-CN" altLang="en-US"/>
              <a:t>多个用户可以通过角色成员身份或 </a:t>
            </a:r>
            <a:r>
              <a:rPr lang="en-US" altLang="zh-CN"/>
              <a:t>Windows </a:t>
            </a:r>
            <a:r>
              <a:rPr lang="zh-CN" altLang="en-US"/>
              <a:t>组成员身份拥有一个架构。</a:t>
            </a:r>
          </a:p>
          <a:p>
            <a:pPr eaLnBrk="1" hangingPunct="1"/>
            <a:r>
              <a:rPr lang="zh-CN" altLang="en-US"/>
              <a:t>简化了删除数据库用户的操作。</a:t>
            </a:r>
          </a:p>
          <a:p>
            <a:pPr eaLnBrk="1" hangingPunct="1"/>
            <a:r>
              <a:rPr lang="zh-CN" altLang="en-US"/>
              <a:t>删除数据库用户不需要重命名该用户架构所包含的对象。</a:t>
            </a:r>
          </a:p>
          <a:p>
            <a:pPr eaLnBrk="1" hangingPunct="1"/>
            <a:r>
              <a:rPr lang="zh-CN" altLang="en-US"/>
              <a:t>多个用户可以共享一个默认架构以进行统一名称解析。</a:t>
            </a:r>
          </a:p>
          <a:p>
            <a:pPr eaLnBrk="1" hangingPunct="1"/>
            <a:r>
              <a:rPr lang="zh-CN" altLang="en-US"/>
              <a:t>开发人员通过共享默认架构可以将共享对象存储在为特定应用程序专门创建的架构中，而不是 </a:t>
            </a:r>
            <a:r>
              <a:rPr lang="en-US" altLang="zh-CN"/>
              <a:t>DBO </a:t>
            </a:r>
            <a:r>
              <a:rPr lang="zh-CN" altLang="en-US"/>
              <a:t>架构中。 </a:t>
            </a:r>
          </a:p>
          <a:p>
            <a:pPr eaLnBrk="1" hangingPunct="1"/>
            <a:r>
              <a:rPr lang="zh-CN" altLang="en-US"/>
              <a:t>可以用比早期版本中的粒度更大的粒度管理架构和架构包含的对象的权限。</a:t>
            </a:r>
          </a:p>
          <a:p>
            <a:pPr eaLnBrk="1" hangingPunct="1"/>
            <a:r>
              <a:rPr lang="zh-CN" altLang="en-US"/>
              <a:t>完全限定的对象名称现在包含四部分：</a:t>
            </a:r>
            <a:r>
              <a:rPr lang="en-US" altLang="zh-CN"/>
              <a:t>server.database.schema.object</a:t>
            </a:r>
            <a:r>
              <a:rPr lang="zh-CN" altLang="en-US"/>
              <a:t>。</a:t>
            </a:r>
          </a:p>
        </p:txBody>
      </p:sp>
    </p:spTree>
  </p:cSld>
  <p:clrMapOvr>
    <a:masterClrMapping/>
  </p:clrMapOvr>
  <p:transition>
    <p:comb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zh-CN" altLang="en-US"/>
              <a:t>多个 </a:t>
            </a:r>
            <a:r>
              <a:rPr lang="en-US" altLang="zh-CN"/>
              <a:t>SQL Server </a:t>
            </a:r>
            <a:r>
              <a:rPr lang="zh-CN" altLang="en-US"/>
              <a:t>实例</a:t>
            </a:r>
          </a:p>
        </p:txBody>
      </p:sp>
      <p:sp>
        <p:nvSpPr>
          <p:cNvPr id="57347" name="Rectangle 3"/>
          <p:cNvSpPr>
            <a:spLocks noGrp="1" noChangeArrowheads="1"/>
          </p:cNvSpPr>
          <p:nvPr>
            <p:ph type="body" idx="1"/>
          </p:nvPr>
        </p:nvSpPr>
        <p:spPr>
          <a:xfrm>
            <a:off x="457200" y="1219200"/>
            <a:ext cx="8229600" cy="5334000"/>
          </a:xfrm>
        </p:spPr>
        <p:txBody>
          <a:bodyPr/>
          <a:lstStyle/>
          <a:p>
            <a:pPr eaLnBrk="1" hangingPunct="1"/>
            <a:r>
              <a:rPr lang="en-US" altLang="zh-CN" sz="1800"/>
              <a:t>Microsoft® SQL Server™ 2005 </a:t>
            </a:r>
            <a:r>
              <a:rPr lang="zh-CN" altLang="en-US" sz="1800"/>
              <a:t>支持在同一台计算机上同时运行多个 </a:t>
            </a:r>
            <a:r>
              <a:rPr lang="en-US" altLang="zh-CN" sz="1800"/>
              <a:t>SQL Server </a:t>
            </a:r>
            <a:r>
              <a:rPr lang="zh-CN" altLang="en-US" sz="1800"/>
              <a:t>数据库引擎实例。每个 </a:t>
            </a:r>
            <a:r>
              <a:rPr lang="en-US" altLang="zh-CN" sz="1800"/>
              <a:t>SQL Server </a:t>
            </a:r>
            <a:r>
              <a:rPr lang="zh-CN" altLang="en-US" sz="1800"/>
              <a:t>数据库引擎实例各有一套不为其它实例共享的系统及用户数据库。</a:t>
            </a:r>
          </a:p>
          <a:p>
            <a:pPr eaLnBrk="1" hangingPunct="1"/>
            <a:r>
              <a:rPr lang="zh-CN" altLang="en-US" sz="1800"/>
              <a:t>默认实例</a:t>
            </a:r>
          </a:p>
          <a:p>
            <a:pPr lvl="1" eaLnBrk="1" hangingPunct="1"/>
            <a:r>
              <a:rPr lang="zh-CN" altLang="en-US" sz="1800"/>
              <a:t>默认实例仅由运行该实例的计算机的名称唯一标识，它没有单独的实例名。如果应用程序在请求连接 </a:t>
            </a:r>
            <a:r>
              <a:rPr lang="en-US" altLang="zh-CN" sz="1800"/>
              <a:t>SQL Server </a:t>
            </a:r>
            <a:r>
              <a:rPr lang="zh-CN" altLang="en-US" sz="1800"/>
              <a:t>时只指定了计算机名，则 </a:t>
            </a:r>
            <a:r>
              <a:rPr lang="en-US" altLang="zh-CN" sz="1800"/>
              <a:t>SQL Server </a:t>
            </a:r>
            <a:r>
              <a:rPr lang="zh-CN" altLang="en-US" sz="1800"/>
              <a:t>客户端组件将尝试连接这台计算机上的数据库引擎默认实例。</a:t>
            </a:r>
          </a:p>
          <a:p>
            <a:pPr lvl="1" eaLnBrk="1" hangingPunct="1"/>
            <a:r>
              <a:rPr lang="zh-CN" altLang="en-US" sz="1800"/>
              <a:t>一台计算机上只能有一个默认实例，而默认实例可以是 </a:t>
            </a:r>
            <a:r>
              <a:rPr lang="en-US" altLang="zh-CN" sz="1800"/>
              <a:t>SQL Server </a:t>
            </a:r>
            <a:r>
              <a:rPr lang="zh-CN" altLang="en-US" sz="1800"/>
              <a:t>的任何版本。</a:t>
            </a:r>
          </a:p>
          <a:p>
            <a:pPr eaLnBrk="1" hangingPunct="1"/>
            <a:r>
              <a:rPr lang="zh-CN" altLang="en-US" sz="1800"/>
              <a:t>命名实例</a:t>
            </a:r>
          </a:p>
          <a:p>
            <a:pPr lvl="1" eaLnBrk="1" hangingPunct="1"/>
            <a:r>
              <a:rPr lang="zh-CN" altLang="en-US" sz="1800"/>
              <a:t>除默认实例外，所有数据库引擎实例都由安装该实例的过程中指定的实例名标识。应用程序必须提供准备连接的计算机的名称和命名实例的实例名。</a:t>
            </a:r>
            <a:r>
              <a:rPr lang="zh-CN" altLang="en-US" sz="1800">
                <a:solidFill>
                  <a:srgbClr val="FF0000"/>
                </a:solidFill>
              </a:rPr>
              <a:t>计算机名和实例名以格式 </a:t>
            </a:r>
            <a:r>
              <a:rPr lang="en-US" altLang="zh-CN" sz="1800">
                <a:solidFill>
                  <a:srgbClr val="FF0000"/>
                </a:solidFill>
              </a:rPr>
              <a:t>computer_name\instance_name </a:t>
            </a:r>
            <a:r>
              <a:rPr lang="zh-CN" altLang="en-US" sz="1800">
                <a:solidFill>
                  <a:srgbClr val="FF0000"/>
                </a:solidFill>
              </a:rPr>
              <a:t>指定。</a:t>
            </a:r>
          </a:p>
          <a:p>
            <a:pPr lvl="1" eaLnBrk="1" hangingPunct="1"/>
            <a:r>
              <a:rPr lang="zh-CN" altLang="en-US" sz="1800"/>
              <a:t>一台计算机上可以运行多个命名实例，但只有 </a:t>
            </a:r>
            <a:r>
              <a:rPr lang="en-US" altLang="zh-CN" sz="1800"/>
              <a:t>SQL Server 2005 </a:t>
            </a:r>
            <a:r>
              <a:rPr lang="zh-CN" altLang="en-US" sz="1800"/>
              <a:t>数据库引擎才可作为命名实例运行。单个服务器或处理器上的所有实例必须是 </a:t>
            </a:r>
            <a:r>
              <a:rPr lang="en-US" altLang="zh-CN" sz="1800"/>
              <a:t>SQL Server 2005 </a:t>
            </a:r>
            <a:r>
              <a:rPr lang="zh-CN" altLang="en-US" sz="1800"/>
              <a:t>的同一本地化版本。</a:t>
            </a:r>
          </a:p>
        </p:txBody>
      </p:sp>
    </p:spTree>
  </p:cSld>
  <p:clrMapOvr>
    <a:masterClrMapping/>
  </p:clrMapOvr>
  <p:transition>
    <p:cover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zh-CN" altLang="en-US"/>
              <a:t>实例组成</a:t>
            </a:r>
          </a:p>
        </p:txBody>
      </p:sp>
      <p:sp>
        <p:nvSpPr>
          <p:cNvPr id="58371" name="Rectangle 3"/>
          <p:cNvSpPr>
            <a:spLocks noGrp="1" noChangeArrowheads="1"/>
          </p:cNvSpPr>
          <p:nvPr>
            <p:ph type="body" idx="1"/>
          </p:nvPr>
        </p:nvSpPr>
        <p:spPr/>
        <p:txBody>
          <a:bodyPr/>
          <a:lstStyle/>
          <a:p>
            <a:pPr eaLnBrk="1" hangingPunct="1"/>
            <a:r>
              <a:rPr lang="zh-CN" altLang="en-US"/>
              <a:t>系统和用户数据库。</a:t>
            </a:r>
          </a:p>
          <a:p>
            <a:pPr eaLnBrk="1" hangingPunct="1"/>
            <a:r>
              <a:rPr lang="en-US" altLang="zh-CN"/>
              <a:t>SQL Server </a:t>
            </a:r>
            <a:r>
              <a:rPr lang="zh-CN" altLang="en-US"/>
              <a:t>和 </a:t>
            </a:r>
            <a:r>
              <a:rPr lang="en-US" altLang="zh-CN"/>
              <a:t>SQL Server </a:t>
            </a:r>
            <a:r>
              <a:rPr lang="zh-CN" altLang="en-US"/>
              <a:t>代理服务。</a:t>
            </a:r>
          </a:p>
          <a:p>
            <a:pPr eaLnBrk="1" hangingPunct="1"/>
            <a:r>
              <a:rPr lang="zh-CN" altLang="en-US"/>
              <a:t>与数据库引擎、</a:t>
            </a:r>
            <a:r>
              <a:rPr lang="en-US" altLang="zh-CN"/>
              <a:t>SQL Server </a:t>
            </a:r>
            <a:r>
              <a:rPr lang="zh-CN" altLang="en-US"/>
              <a:t>和 </a:t>
            </a:r>
            <a:r>
              <a:rPr lang="en-US" altLang="zh-CN"/>
              <a:t>SQL Server </a:t>
            </a:r>
            <a:r>
              <a:rPr lang="zh-CN" altLang="en-US"/>
              <a:t>代理服务相关联的注册表键。</a:t>
            </a:r>
          </a:p>
          <a:p>
            <a:pPr eaLnBrk="1" hangingPunct="1"/>
            <a:r>
              <a:rPr lang="zh-CN" altLang="en-US"/>
              <a:t>使应用程序能连接特定实例的网络连接地址。</a:t>
            </a:r>
          </a:p>
        </p:txBody>
      </p:sp>
    </p:spTree>
  </p:cSld>
  <p:clrMapOvr>
    <a:masterClrMapping/>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a:t>主流商用</a:t>
            </a:r>
            <a:r>
              <a:rPr lang="en-US" altLang="zh-CN"/>
              <a:t>DBMS</a:t>
            </a:r>
          </a:p>
        </p:txBody>
      </p:sp>
      <p:sp>
        <p:nvSpPr>
          <p:cNvPr id="7171" name="Rectangle 3"/>
          <p:cNvSpPr>
            <a:spLocks noGrp="1" noChangeArrowheads="1"/>
          </p:cNvSpPr>
          <p:nvPr>
            <p:ph type="body" idx="1"/>
          </p:nvPr>
        </p:nvSpPr>
        <p:spPr/>
        <p:txBody>
          <a:bodyPr/>
          <a:lstStyle/>
          <a:p>
            <a:pPr eaLnBrk="1" hangingPunct="1"/>
            <a:r>
              <a:rPr lang="en-US" altLang="zh-CN"/>
              <a:t>Oracle</a:t>
            </a:r>
          </a:p>
          <a:p>
            <a:pPr eaLnBrk="1" hangingPunct="1"/>
            <a:r>
              <a:rPr lang="en-US" altLang="zh-CN"/>
              <a:t>DB2</a:t>
            </a:r>
          </a:p>
          <a:p>
            <a:pPr eaLnBrk="1" hangingPunct="1"/>
            <a:r>
              <a:rPr lang="en-US" altLang="zh-CN"/>
              <a:t>Sybase</a:t>
            </a:r>
          </a:p>
          <a:p>
            <a:pPr eaLnBrk="1" hangingPunct="1"/>
            <a:r>
              <a:rPr lang="en-US" altLang="zh-CN"/>
              <a:t>MS SQL Server</a:t>
            </a:r>
          </a:p>
          <a:p>
            <a:pPr eaLnBrk="1" hangingPunct="1"/>
            <a:r>
              <a:rPr lang="en-US" altLang="zh-CN"/>
              <a:t>MySql</a:t>
            </a:r>
          </a:p>
          <a:p>
            <a:pPr eaLnBrk="1" hangingPunct="1"/>
            <a:r>
              <a:rPr lang="en-US" altLang="zh-CN"/>
              <a:t>Informix</a:t>
            </a:r>
          </a:p>
        </p:txBody>
      </p:sp>
    </p:spTree>
  </p:cSld>
  <p:clrMapOvr>
    <a:masterClrMapping/>
  </p:clrMapOvr>
  <p:transition>
    <p:checker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zh-CN" altLang="en-US"/>
              <a:t>数据库构架</a:t>
            </a:r>
          </a:p>
        </p:txBody>
      </p:sp>
      <p:sp>
        <p:nvSpPr>
          <p:cNvPr id="59395" name="Rectangle 4"/>
          <p:cNvSpPr>
            <a:spLocks noGrp="1" noChangeArrowheads="1"/>
          </p:cNvSpPr>
          <p:nvPr>
            <p:ph type="body" sz="half" idx="1"/>
          </p:nvPr>
        </p:nvSpPr>
        <p:spPr>
          <a:xfrm>
            <a:off x="304800" y="4672013"/>
            <a:ext cx="8229600" cy="2185987"/>
          </a:xfrm>
        </p:spPr>
        <p:txBody>
          <a:bodyPr/>
          <a:lstStyle/>
          <a:p>
            <a:pPr eaLnBrk="1" hangingPunct="1"/>
            <a:r>
              <a:rPr lang="zh-CN" altLang="en-US" sz="1800"/>
              <a:t>每个 </a:t>
            </a:r>
            <a:r>
              <a:rPr lang="en-US" altLang="zh-CN" sz="1800"/>
              <a:t>SQL Server </a:t>
            </a:r>
            <a:r>
              <a:rPr lang="zh-CN" altLang="en-US" sz="1800"/>
              <a:t>实例有四个系统数据库（</a:t>
            </a:r>
            <a:r>
              <a:rPr lang="en-US" altLang="zh-CN" sz="1800"/>
              <a:t>master</a:t>
            </a:r>
            <a:r>
              <a:rPr lang="zh-CN" altLang="en-US" sz="1800"/>
              <a:t>、</a:t>
            </a:r>
            <a:r>
              <a:rPr lang="en-US" altLang="zh-CN" sz="1800"/>
              <a:t>model</a:t>
            </a:r>
            <a:r>
              <a:rPr lang="zh-CN" altLang="en-US" sz="1800"/>
              <a:t>、</a:t>
            </a:r>
            <a:r>
              <a:rPr lang="en-US" altLang="zh-CN" sz="1800"/>
              <a:t>tempdb </a:t>
            </a:r>
            <a:r>
              <a:rPr lang="zh-CN" altLang="en-US" sz="1800"/>
              <a:t>和 </a:t>
            </a:r>
            <a:r>
              <a:rPr lang="en-US" altLang="zh-CN" sz="1800"/>
              <a:t>msdb</a:t>
            </a:r>
            <a:r>
              <a:rPr lang="zh-CN" altLang="en-US" sz="1800"/>
              <a:t>）以及一个或多个用户数据库。有些单位只使用一个用户数据库来存储其所有数据。</a:t>
            </a:r>
          </a:p>
        </p:txBody>
      </p:sp>
      <p:pic>
        <p:nvPicPr>
          <p:cNvPr id="593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2390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tLang="zh-CN"/>
              <a:t>master</a:t>
            </a:r>
            <a:r>
              <a:rPr lang="zh-CN" altLang="en-US"/>
              <a:t>数据库</a:t>
            </a:r>
          </a:p>
        </p:txBody>
      </p:sp>
      <p:sp>
        <p:nvSpPr>
          <p:cNvPr id="60419" name="Rectangle 3"/>
          <p:cNvSpPr>
            <a:spLocks noGrp="1" noChangeArrowheads="1"/>
          </p:cNvSpPr>
          <p:nvPr>
            <p:ph type="body" idx="1"/>
          </p:nvPr>
        </p:nvSpPr>
        <p:spPr/>
        <p:txBody>
          <a:bodyPr/>
          <a:lstStyle/>
          <a:p>
            <a:pPr eaLnBrk="1" hangingPunct="1"/>
            <a:r>
              <a:rPr lang="en-US" altLang="zh-CN"/>
              <a:t>master </a:t>
            </a:r>
            <a:r>
              <a:rPr lang="zh-CN" altLang="en-US"/>
              <a:t>数据库记录 </a:t>
            </a:r>
            <a:r>
              <a:rPr lang="en-US" altLang="zh-CN"/>
              <a:t>SQL Server </a:t>
            </a:r>
            <a:r>
              <a:rPr lang="zh-CN" altLang="en-US"/>
              <a:t>系统的所有系统级信息。这包括实例范围的元数据（例如登录帐户）、端点、链接服务器和系统配置设置。</a:t>
            </a:r>
          </a:p>
          <a:p>
            <a:pPr eaLnBrk="1" hangingPunct="1"/>
            <a:r>
              <a:rPr lang="zh-CN" altLang="en-US"/>
              <a:t>此外，</a:t>
            </a:r>
            <a:r>
              <a:rPr lang="en-US" altLang="zh-CN"/>
              <a:t>master </a:t>
            </a:r>
            <a:r>
              <a:rPr lang="zh-CN" altLang="en-US"/>
              <a:t>数据库还记录了所有其他数据库的存在、数据库文件的位置以及 </a:t>
            </a:r>
            <a:r>
              <a:rPr lang="en-US" altLang="zh-CN"/>
              <a:t>SQL Server </a:t>
            </a:r>
            <a:r>
              <a:rPr lang="zh-CN" altLang="en-US"/>
              <a:t>的初始化信息。因此，如果 </a:t>
            </a:r>
            <a:r>
              <a:rPr lang="en-US" altLang="zh-CN"/>
              <a:t>master </a:t>
            </a:r>
            <a:r>
              <a:rPr lang="zh-CN" altLang="en-US"/>
              <a:t>数据库不可用，则 </a:t>
            </a:r>
            <a:r>
              <a:rPr lang="en-US" altLang="zh-CN"/>
              <a:t>SQL Server </a:t>
            </a:r>
            <a:r>
              <a:rPr lang="zh-CN" altLang="en-US"/>
              <a:t>无法启动。</a:t>
            </a:r>
          </a:p>
          <a:p>
            <a:pPr eaLnBrk="1" hangingPunct="1"/>
            <a:r>
              <a:rPr lang="zh-CN" altLang="en-US"/>
              <a:t>在 </a:t>
            </a:r>
            <a:r>
              <a:rPr lang="en-US" altLang="zh-CN"/>
              <a:t>SQL Server 2005 </a:t>
            </a:r>
            <a:r>
              <a:rPr lang="zh-CN" altLang="en-US"/>
              <a:t>中，系统对象不再存储在 </a:t>
            </a:r>
            <a:r>
              <a:rPr lang="en-US" altLang="zh-CN"/>
              <a:t>master </a:t>
            </a:r>
            <a:r>
              <a:rPr lang="zh-CN" altLang="en-US"/>
              <a:t>数据库中，而是存储在 </a:t>
            </a:r>
            <a:r>
              <a:rPr lang="en-US" altLang="zh-CN"/>
              <a:t>Resource </a:t>
            </a:r>
            <a:r>
              <a:rPr lang="zh-CN" altLang="en-US"/>
              <a:t>数据库中。</a:t>
            </a:r>
          </a:p>
        </p:txBody>
      </p:sp>
    </p:spTree>
  </p:cSld>
  <p:clrMapOvr>
    <a:masterClrMapping/>
  </p:clrMapOvr>
  <p:transition>
    <p:zoom dir="in"/>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t>model</a:t>
            </a:r>
            <a:r>
              <a:rPr lang="zh-CN" altLang="en-US"/>
              <a:t>数据库</a:t>
            </a:r>
          </a:p>
        </p:txBody>
      </p:sp>
      <p:sp>
        <p:nvSpPr>
          <p:cNvPr id="61443" name="Rectangle 3"/>
          <p:cNvSpPr>
            <a:spLocks noGrp="1" noChangeArrowheads="1"/>
          </p:cNvSpPr>
          <p:nvPr>
            <p:ph type="body" idx="1"/>
          </p:nvPr>
        </p:nvSpPr>
        <p:spPr/>
        <p:txBody>
          <a:bodyPr/>
          <a:lstStyle/>
          <a:p>
            <a:pPr eaLnBrk="1" hangingPunct="1"/>
            <a:r>
              <a:rPr lang="en-US" altLang="zh-CN"/>
              <a:t>model </a:t>
            </a:r>
            <a:r>
              <a:rPr lang="zh-CN" altLang="en-US"/>
              <a:t>数据库用作在 </a:t>
            </a:r>
            <a:r>
              <a:rPr lang="en-US" altLang="zh-CN"/>
              <a:t>SQL Server </a:t>
            </a:r>
            <a:r>
              <a:rPr lang="zh-CN" altLang="en-US"/>
              <a:t>实例上创建的所有数据库的模板。因为每次启动 </a:t>
            </a:r>
            <a:r>
              <a:rPr lang="en-US" altLang="zh-CN"/>
              <a:t>SQL Server </a:t>
            </a:r>
            <a:r>
              <a:rPr lang="zh-CN" altLang="en-US"/>
              <a:t>时都会创建 </a:t>
            </a:r>
            <a:r>
              <a:rPr lang="en-US" altLang="zh-CN"/>
              <a:t>tempdb</a:t>
            </a:r>
            <a:r>
              <a:rPr lang="zh-CN" altLang="en-US"/>
              <a:t>，所以 </a:t>
            </a:r>
            <a:r>
              <a:rPr lang="en-US" altLang="zh-CN"/>
              <a:t>model </a:t>
            </a:r>
            <a:r>
              <a:rPr lang="zh-CN" altLang="en-US"/>
              <a:t>数据库必须始终存在于 </a:t>
            </a:r>
            <a:r>
              <a:rPr lang="en-US" altLang="zh-CN"/>
              <a:t>SQL Server </a:t>
            </a:r>
            <a:r>
              <a:rPr lang="zh-CN" altLang="en-US"/>
              <a:t>系统中。</a:t>
            </a:r>
          </a:p>
          <a:p>
            <a:pPr eaLnBrk="1" hangingPunct="1"/>
            <a:endParaRPr lang="zh-CN" altLang="en-US"/>
          </a:p>
          <a:p>
            <a:pPr eaLnBrk="1" hangingPunct="1"/>
            <a:endParaRPr lang="en-US" altLang="zh-CN"/>
          </a:p>
        </p:txBody>
      </p:sp>
    </p:spTree>
  </p:cSld>
  <p:clrMapOvr>
    <a:masterClrMapping/>
  </p:clrMapOvr>
  <p:transition>
    <p:zoom/>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a:t>msdb</a:t>
            </a:r>
            <a:r>
              <a:rPr lang="zh-CN" altLang="en-US"/>
              <a:t>数据库</a:t>
            </a:r>
          </a:p>
        </p:txBody>
      </p:sp>
      <p:sp>
        <p:nvSpPr>
          <p:cNvPr id="62467" name="Rectangle 3"/>
          <p:cNvSpPr>
            <a:spLocks noGrp="1" noChangeArrowheads="1"/>
          </p:cNvSpPr>
          <p:nvPr>
            <p:ph type="body" idx="1"/>
          </p:nvPr>
        </p:nvSpPr>
        <p:spPr/>
        <p:txBody>
          <a:bodyPr/>
          <a:lstStyle/>
          <a:p>
            <a:pPr eaLnBrk="1" hangingPunct="1"/>
            <a:r>
              <a:rPr lang="en-US" altLang="zh-CN"/>
              <a:t>msdb </a:t>
            </a:r>
            <a:r>
              <a:rPr lang="zh-CN" altLang="en-US"/>
              <a:t>数据库由 </a:t>
            </a:r>
            <a:r>
              <a:rPr lang="en-US" altLang="zh-CN"/>
              <a:t>SQL Server </a:t>
            </a:r>
            <a:r>
              <a:rPr lang="zh-CN" altLang="en-US"/>
              <a:t>代理用于计划警报和作业，也可以由其他功能（如 </a:t>
            </a:r>
            <a:r>
              <a:rPr lang="en-US" altLang="zh-CN"/>
              <a:t>Service Broker </a:t>
            </a:r>
            <a:r>
              <a:rPr lang="zh-CN" altLang="en-US"/>
              <a:t>和数据库邮件）使用。</a:t>
            </a:r>
          </a:p>
        </p:txBody>
      </p:sp>
    </p:spTree>
  </p:cSld>
  <p:clrMapOvr>
    <a:masterClrMapping/>
  </p:clrMapOvr>
  <p:transition>
    <p:check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a:t>Resource</a:t>
            </a:r>
            <a:r>
              <a:rPr lang="zh-CN" altLang="en-US"/>
              <a:t>数据库</a:t>
            </a:r>
          </a:p>
        </p:txBody>
      </p:sp>
      <p:sp>
        <p:nvSpPr>
          <p:cNvPr id="63491" name="Rectangle 3"/>
          <p:cNvSpPr>
            <a:spLocks noGrp="1" noChangeArrowheads="1"/>
          </p:cNvSpPr>
          <p:nvPr>
            <p:ph type="body" idx="1"/>
          </p:nvPr>
        </p:nvSpPr>
        <p:spPr/>
        <p:txBody>
          <a:bodyPr/>
          <a:lstStyle/>
          <a:p>
            <a:pPr eaLnBrk="1" hangingPunct="1"/>
            <a:r>
              <a:rPr lang="en-US" altLang="zh-CN"/>
              <a:t>Resource </a:t>
            </a:r>
            <a:r>
              <a:rPr lang="zh-CN" altLang="en-US"/>
              <a:t>数据库是只读数据库，它包含了 </a:t>
            </a:r>
            <a:r>
              <a:rPr lang="en-US" altLang="zh-CN"/>
              <a:t>SQL Server 2005 </a:t>
            </a:r>
            <a:r>
              <a:rPr lang="zh-CN" altLang="en-US"/>
              <a:t>中的所有系统对象。</a:t>
            </a:r>
            <a:r>
              <a:rPr lang="en-US" altLang="zh-CN"/>
              <a:t>SQL Server </a:t>
            </a:r>
            <a:r>
              <a:rPr lang="zh-CN" altLang="en-US"/>
              <a:t>系统对象（例如 </a:t>
            </a:r>
            <a:r>
              <a:rPr lang="en-US" altLang="zh-CN"/>
              <a:t>sys.objects</a:t>
            </a:r>
            <a:r>
              <a:rPr lang="zh-CN" altLang="en-US"/>
              <a:t>）在物理上持续存在于 </a:t>
            </a:r>
            <a:r>
              <a:rPr lang="en-US" altLang="zh-CN"/>
              <a:t>Resource </a:t>
            </a:r>
            <a:r>
              <a:rPr lang="zh-CN" altLang="en-US"/>
              <a:t>数据库中，但在逻辑上，它们出现在每个数据库的 </a:t>
            </a:r>
            <a:r>
              <a:rPr lang="en-US" altLang="zh-CN"/>
              <a:t>sys </a:t>
            </a:r>
            <a:r>
              <a:rPr lang="zh-CN" altLang="en-US"/>
              <a:t>架构中。</a:t>
            </a:r>
            <a:r>
              <a:rPr lang="en-US" altLang="zh-CN"/>
              <a:t>Resource </a:t>
            </a:r>
            <a:r>
              <a:rPr lang="zh-CN" altLang="en-US"/>
              <a:t>数据库不包含用户数据或用户元数据。</a:t>
            </a:r>
          </a:p>
          <a:p>
            <a:pPr eaLnBrk="1" hangingPunct="1"/>
            <a:r>
              <a:rPr lang="en-US" altLang="zh-CN"/>
              <a:t>Resource </a:t>
            </a:r>
            <a:r>
              <a:rPr lang="zh-CN" altLang="en-US"/>
              <a:t>数据库的物理文件名是 </a:t>
            </a:r>
            <a:r>
              <a:rPr lang="en-US" altLang="zh-CN"/>
              <a:t>mssqlsystemresource.mdf </a:t>
            </a:r>
            <a:r>
              <a:rPr lang="zh-CN" altLang="en-US"/>
              <a:t>和 </a:t>
            </a:r>
            <a:r>
              <a:rPr lang="en-US" altLang="zh-CN"/>
              <a:t>mssqlsystemresource.ldf</a:t>
            </a:r>
            <a:r>
              <a:rPr lang="zh-CN" altLang="en-US"/>
              <a:t>。默认情况下，这些文件位于 </a:t>
            </a:r>
            <a:r>
              <a:rPr lang="en-US" altLang="zh-CN"/>
              <a:t>&lt;</a:t>
            </a:r>
            <a:r>
              <a:rPr lang="zh-CN" altLang="en-US"/>
              <a:t>驱动器</a:t>
            </a:r>
            <a:r>
              <a:rPr lang="en-US" altLang="zh-CN"/>
              <a:t>&gt;:\Program Files\Microsoft SQL Server\MSSQL.1\MSSQL\Data\</a:t>
            </a:r>
          </a:p>
          <a:p>
            <a:pPr eaLnBrk="1" hangingPunct="1"/>
            <a:r>
              <a:rPr lang="en-US" altLang="zh-CN"/>
              <a:t>Resource </a:t>
            </a:r>
            <a:r>
              <a:rPr lang="zh-CN" altLang="en-US"/>
              <a:t>数据库依赖于 </a:t>
            </a:r>
            <a:r>
              <a:rPr lang="en-US" altLang="zh-CN"/>
              <a:t>master </a:t>
            </a:r>
            <a:r>
              <a:rPr lang="zh-CN" altLang="en-US"/>
              <a:t>数据库的位置。如果移动了 </a:t>
            </a:r>
            <a:r>
              <a:rPr lang="en-US" altLang="zh-CN"/>
              <a:t>master </a:t>
            </a:r>
            <a:r>
              <a:rPr lang="zh-CN" altLang="en-US"/>
              <a:t>数据库，则必须也将 </a:t>
            </a:r>
            <a:r>
              <a:rPr lang="en-US" altLang="zh-CN"/>
              <a:t>Resource </a:t>
            </a:r>
            <a:r>
              <a:rPr lang="zh-CN" altLang="en-US"/>
              <a:t>数据库移动到相同的位置。</a:t>
            </a:r>
          </a:p>
          <a:p>
            <a:pPr eaLnBrk="1" hangingPunct="1"/>
            <a:endParaRPr lang="en-US" altLang="zh-CN"/>
          </a:p>
        </p:txBody>
      </p:sp>
    </p:spTree>
  </p:cSld>
  <p:clrMapOvr>
    <a:masterClrMapping/>
  </p:clrMapOvr>
  <p:transition>
    <p:checker dir="ver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a:t>tempdb</a:t>
            </a:r>
            <a:r>
              <a:rPr lang="zh-CN" altLang="en-US"/>
              <a:t>数据库</a:t>
            </a:r>
          </a:p>
        </p:txBody>
      </p:sp>
      <p:sp>
        <p:nvSpPr>
          <p:cNvPr id="64515" name="Rectangle 3"/>
          <p:cNvSpPr>
            <a:spLocks noGrp="1" noChangeArrowheads="1"/>
          </p:cNvSpPr>
          <p:nvPr>
            <p:ph type="body" idx="1"/>
          </p:nvPr>
        </p:nvSpPr>
        <p:spPr/>
        <p:txBody>
          <a:bodyPr/>
          <a:lstStyle/>
          <a:p>
            <a:pPr eaLnBrk="1" hangingPunct="1"/>
            <a:r>
              <a:rPr lang="en-US" altLang="zh-CN"/>
              <a:t>tempdb </a:t>
            </a:r>
            <a:r>
              <a:rPr lang="zh-CN" altLang="en-US"/>
              <a:t>系统数据库是一个全局资源，可供连接到 </a:t>
            </a:r>
            <a:r>
              <a:rPr lang="en-US" altLang="zh-CN"/>
              <a:t>SQL Server </a:t>
            </a:r>
            <a:r>
              <a:rPr lang="zh-CN" altLang="en-US"/>
              <a:t>实例的所有用户使用，并可用于保存下列各项： </a:t>
            </a:r>
          </a:p>
          <a:p>
            <a:pPr lvl="1" eaLnBrk="1" hangingPunct="1"/>
            <a:r>
              <a:rPr lang="zh-CN" altLang="en-US"/>
              <a:t>显式创建的临时用户对象，例如全局或局部临时表、临时存储过程、表变量或游标。</a:t>
            </a:r>
          </a:p>
          <a:p>
            <a:pPr lvl="1" eaLnBrk="1" hangingPunct="1"/>
            <a:r>
              <a:rPr lang="en-US" altLang="zh-CN"/>
              <a:t>SQL Server 2005 </a:t>
            </a:r>
            <a:r>
              <a:rPr lang="zh-CN" altLang="en-US"/>
              <a:t>数据库引擎创建的内部对象，例如，用于存储排序的中间结果的工作表。 </a:t>
            </a:r>
          </a:p>
          <a:p>
            <a:pPr lvl="1" eaLnBrk="1" hangingPunct="1"/>
            <a:r>
              <a:rPr lang="zh-CN" altLang="en-US"/>
              <a:t>由使用已提交读的数据库中数据修改事务生成的行版本。</a:t>
            </a:r>
          </a:p>
          <a:p>
            <a:pPr lvl="1" eaLnBrk="1" hangingPunct="1"/>
            <a:r>
              <a:rPr lang="zh-CN" altLang="en-US"/>
              <a:t>由数据修改事务为实现联机索引操作、多个活动的结果集 </a:t>
            </a:r>
            <a:r>
              <a:rPr lang="en-US" altLang="zh-CN"/>
              <a:t>(MARS) </a:t>
            </a:r>
            <a:r>
              <a:rPr lang="zh-CN" altLang="en-US"/>
              <a:t>以及 </a:t>
            </a:r>
            <a:r>
              <a:rPr lang="en-US" altLang="zh-CN"/>
              <a:t>AFTER </a:t>
            </a:r>
            <a:r>
              <a:rPr lang="zh-CN" altLang="en-US"/>
              <a:t>触发器等功能而生成的行版本。</a:t>
            </a:r>
          </a:p>
          <a:p>
            <a:pPr eaLnBrk="1" hangingPunct="1"/>
            <a:r>
              <a:rPr lang="zh-CN" altLang="en-US"/>
              <a:t>每次启动 </a:t>
            </a:r>
            <a:r>
              <a:rPr lang="en-US" altLang="zh-CN"/>
              <a:t>SQL Server </a:t>
            </a:r>
            <a:r>
              <a:rPr lang="zh-CN" altLang="en-US"/>
              <a:t>时都会重新创建 </a:t>
            </a:r>
            <a:r>
              <a:rPr lang="en-US" altLang="zh-CN"/>
              <a:t>tempdb</a:t>
            </a:r>
            <a:r>
              <a:rPr lang="zh-CN" altLang="en-US"/>
              <a:t>，从而在系统启动时总是保持一个干净的数据库副本。在断开联接时会自动删除临时表和存储过程，并且在系统关闭后没有活动连接。</a:t>
            </a:r>
          </a:p>
          <a:p>
            <a:pPr eaLnBrk="1" hangingPunct="1"/>
            <a:r>
              <a:rPr lang="zh-CN" altLang="en-US"/>
              <a:t>不允许对 </a:t>
            </a:r>
            <a:r>
              <a:rPr lang="en-US" altLang="zh-CN"/>
              <a:t>tempdb </a:t>
            </a:r>
            <a:r>
              <a:rPr lang="zh-CN" altLang="en-US"/>
              <a:t>进行备份和还原操作。</a:t>
            </a:r>
          </a:p>
          <a:p>
            <a:pPr eaLnBrk="1" hangingPunct="1"/>
            <a:endParaRPr lang="zh-CN" altLang="en-US"/>
          </a:p>
          <a:p>
            <a:pPr eaLnBrk="1" hangingPunct="1"/>
            <a:endParaRPr lang="en-US" altLang="zh-CN"/>
          </a:p>
        </p:txBody>
      </p:sp>
    </p:spTree>
  </p:cSld>
  <p:clrMapOvr>
    <a:masterClrMapping/>
  </p:clrMapOvr>
  <p:transition>
    <p:comb/>
  </p:transition>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pPr eaLnBrk="1" hangingPunct="1"/>
            <a:r>
              <a:rPr lang="zh-CN" altLang="en-US"/>
              <a:t>文件与文件组</a:t>
            </a:r>
          </a:p>
        </p:txBody>
      </p:sp>
      <p:sp>
        <p:nvSpPr>
          <p:cNvPr id="283651" name="Rectangle 3"/>
          <p:cNvSpPr>
            <a:spLocks noGrp="1" noChangeArrowheads="1"/>
          </p:cNvSpPr>
          <p:nvPr>
            <p:ph type="body" idx="1"/>
          </p:nvPr>
        </p:nvSpPr>
        <p:spPr/>
        <p:txBody>
          <a:bodyPr/>
          <a:lstStyle/>
          <a:p>
            <a:pPr eaLnBrk="1" hangingPunct="1"/>
            <a:r>
              <a:rPr lang="zh-CN" altLang="en-US"/>
              <a:t>每个 </a:t>
            </a:r>
            <a:r>
              <a:rPr lang="en-US" altLang="zh-CN"/>
              <a:t>SQL Server </a:t>
            </a:r>
            <a:r>
              <a:rPr lang="zh-CN" altLang="en-US"/>
              <a:t>数据库至少具有两个操作系统文件：一个数据文件和一个日志文件。数据文件包含数据和对象，例如表、索引、存储过程和视图。日志文件包含恢复数据库中的所有事务所需的信息。为了便于分配和管理，可以将数据文件集合起来，放到文件组中。</a:t>
            </a: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0" fill="hold">
                                          <p:stCondLst>
                                            <p:cond delay="0"/>
                                          </p:stCondLst>
                                        </p:cTn>
                                        <p:tgtEl>
                                          <p:spTgt spid="283650"/>
                                        </p:tgtEl>
                                        <p:attrNameLst>
                                          <p:attrName>style.visibility</p:attrName>
                                        </p:attrNameLst>
                                      </p:cBhvr>
                                      <p:to>
                                        <p:strVal val="visible"/>
                                      </p:to>
                                    </p:set>
                                    <p:anim calcmode="lin" valueType="num">
                                      <p:cBhvr>
                                        <p:cTn id="7" dur="500" fill="hold"/>
                                        <p:tgtEl>
                                          <p:spTgt spid="283650"/>
                                        </p:tgtEl>
                                        <p:attrNameLst>
                                          <p:attrName>ppt_w</p:attrName>
                                        </p:attrNameLst>
                                      </p:cBhvr>
                                      <p:tavLst>
                                        <p:tav tm="0">
                                          <p:val>
                                            <p:fltVal val="0"/>
                                          </p:val>
                                        </p:tav>
                                        <p:tav tm="100000">
                                          <p:val>
                                            <p:strVal val="#ppt_w"/>
                                          </p:val>
                                        </p:tav>
                                      </p:tavLst>
                                    </p:anim>
                                    <p:anim calcmode="lin" valueType="num">
                                      <p:cBhvr>
                                        <p:cTn id="8" dur="500" fill="hold"/>
                                        <p:tgtEl>
                                          <p:spTgt spid="28365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0" fill="hold">
                                          <p:stCondLst>
                                            <p:cond delay="0"/>
                                          </p:stCondLst>
                                        </p:cTn>
                                        <p:tgtEl>
                                          <p:spTgt spid="283651">
                                            <p:txEl>
                                              <p:pRg st="0" end="0"/>
                                            </p:txEl>
                                          </p:spTgt>
                                        </p:tgtEl>
                                        <p:attrNameLst>
                                          <p:attrName>style.visibility</p:attrName>
                                        </p:attrNameLst>
                                      </p:cBhvr>
                                      <p:to>
                                        <p:strVal val="visible"/>
                                      </p:to>
                                    </p:set>
                                    <p:anim calcmode="lin" valueType="num">
                                      <p:cBhvr>
                                        <p:cTn id="13" dur="500" fill="hold"/>
                                        <p:tgtEl>
                                          <p:spTgt spid="283651">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83651">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0" grpId="0"/>
      <p:bldP spid="28365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a:t>文件的类型</a:t>
            </a:r>
          </a:p>
        </p:txBody>
      </p:sp>
      <p:sp>
        <p:nvSpPr>
          <p:cNvPr id="300036" name="AutoShape 4"/>
          <p:cNvSpPr>
            <a:spLocks noChangeArrowheads="1"/>
          </p:cNvSpPr>
          <p:nvPr/>
        </p:nvSpPr>
        <p:spPr bwMode="auto">
          <a:xfrm>
            <a:off x="762000" y="1143000"/>
            <a:ext cx="7391400" cy="1600200"/>
          </a:xfrm>
          <a:prstGeom prst="roundRect">
            <a:avLst>
              <a:gd name="adj" fmla="val 16667"/>
            </a:avLst>
          </a:prstGeom>
          <a:solidFill>
            <a:srgbClr val="CCFFCC"/>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b="1">
                <a:ea typeface="宋体" charset="-122"/>
              </a:rPr>
              <a:t>(1)</a:t>
            </a:r>
            <a:r>
              <a:rPr lang="zh-CN" altLang="en-US" sz="1800" b="1">
                <a:ea typeface="宋体" charset="-122"/>
              </a:rPr>
              <a:t>主要数据文件</a:t>
            </a:r>
            <a:r>
              <a:rPr lang="zh-CN" altLang="en-US" sz="1800">
                <a:ea typeface="宋体" charset="-122"/>
              </a:rPr>
              <a:t>包含数据库的启动信息，并指向数据库中的其他文件。用户数据和对象可存储在此文件中，也可以存储在次要数据文件中。每个数据库有一个主要数据文件。主要数据文件的建议文件扩展名是 </a:t>
            </a:r>
            <a:r>
              <a:rPr lang="en-US" altLang="zh-CN" sz="1800">
                <a:ea typeface="宋体" charset="-122"/>
              </a:rPr>
              <a:t>.mdf</a:t>
            </a:r>
            <a:r>
              <a:rPr lang="zh-CN" altLang="en-US" sz="1800">
                <a:ea typeface="宋体" charset="-122"/>
              </a:rPr>
              <a:t>。</a:t>
            </a:r>
          </a:p>
        </p:txBody>
      </p:sp>
      <p:sp>
        <p:nvSpPr>
          <p:cNvPr id="300037" name="AutoShape 5"/>
          <p:cNvSpPr>
            <a:spLocks noChangeArrowheads="1"/>
          </p:cNvSpPr>
          <p:nvPr/>
        </p:nvSpPr>
        <p:spPr bwMode="auto">
          <a:xfrm>
            <a:off x="762000" y="3048000"/>
            <a:ext cx="7391400" cy="1676400"/>
          </a:xfrm>
          <a:prstGeom prst="roundRect">
            <a:avLst>
              <a:gd name="adj" fmla="val 16667"/>
            </a:avLst>
          </a:prstGeom>
          <a:solidFill>
            <a:srgbClr val="C0C0C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b="1">
                <a:ea typeface="宋体" charset="-122"/>
              </a:rPr>
              <a:t>(2)</a:t>
            </a:r>
            <a:r>
              <a:rPr lang="zh-CN" altLang="en-US" sz="1800" b="1">
                <a:ea typeface="宋体" charset="-122"/>
              </a:rPr>
              <a:t>次要数据文件</a:t>
            </a:r>
            <a:r>
              <a:rPr lang="zh-CN" altLang="en-US" sz="1800">
                <a:ea typeface="宋体" charset="-122"/>
              </a:rPr>
              <a:t>是可选的，由用户定义并存储用户数据。通过将每个文件放在不同的磁盘驱动器上，次要文件可用于将数据分散到多个磁盘上。另外，如果数据库超过了单个 </a:t>
            </a:r>
            <a:r>
              <a:rPr lang="en-US" altLang="zh-CN" sz="1800">
                <a:ea typeface="宋体" charset="-122"/>
              </a:rPr>
              <a:t>Windows </a:t>
            </a:r>
            <a:r>
              <a:rPr lang="zh-CN" altLang="en-US" sz="1800">
                <a:ea typeface="宋体" charset="-122"/>
              </a:rPr>
              <a:t>文件的最大大小，可以使用次要数据文件，这样数据库就能继续增长。</a:t>
            </a:r>
          </a:p>
          <a:p>
            <a:pPr eaLnBrk="1" hangingPunct="1">
              <a:lnSpc>
                <a:spcPct val="100000"/>
              </a:lnSpc>
              <a:spcBef>
                <a:spcPct val="0"/>
              </a:spcBef>
              <a:spcAft>
                <a:spcPct val="0"/>
              </a:spcAft>
              <a:buFontTx/>
              <a:buNone/>
            </a:pPr>
            <a:r>
              <a:rPr lang="zh-CN" altLang="en-US" sz="1800">
                <a:ea typeface="宋体" charset="-122"/>
              </a:rPr>
              <a:t>次要数据文件的建议文件扩展名是 </a:t>
            </a:r>
            <a:r>
              <a:rPr lang="en-US" altLang="zh-CN" sz="1800">
                <a:ea typeface="宋体" charset="-122"/>
              </a:rPr>
              <a:t>.ndf</a:t>
            </a:r>
            <a:r>
              <a:rPr lang="zh-CN" altLang="en-US" sz="1800">
                <a:ea typeface="宋体" charset="-122"/>
              </a:rPr>
              <a:t>。</a:t>
            </a:r>
          </a:p>
        </p:txBody>
      </p:sp>
      <p:sp>
        <p:nvSpPr>
          <p:cNvPr id="300038" name="AutoShape 6"/>
          <p:cNvSpPr>
            <a:spLocks noChangeArrowheads="1"/>
          </p:cNvSpPr>
          <p:nvPr/>
        </p:nvSpPr>
        <p:spPr bwMode="auto">
          <a:xfrm>
            <a:off x="762000" y="5029200"/>
            <a:ext cx="7391400" cy="1066800"/>
          </a:xfrm>
          <a:prstGeom prst="roundRect">
            <a:avLst>
              <a:gd name="adj" fmla="val 16667"/>
            </a:avLst>
          </a:prstGeom>
          <a:solidFill>
            <a:srgbClr val="FFFF99"/>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b="1">
                <a:ea typeface="宋体" charset="-122"/>
              </a:rPr>
              <a:t>(3)</a:t>
            </a:r>
            <a:r>
              <a:rPr lang="zh-CN" altLang="en-US" sz="1800" b="1">
                <a:ea typeface="宋体" charset="-122"/>
              </a:rPr>
              <a:t>事务日志文件</a:t>
            </a:r>
            <a:r>
              <a:rPr lang="zh-CN" altLang="en-US" sz="1800">
                <a:ea typeface="宋体" charset="-122"/>
              </a:rPr>
              <a:t>保存用于恢复数据库的日志信息。每个数据库必须至少有一个日志文件。事务日志的建议文件扩展名是 </a:t>
            </a:r>
            <a:r>
              <a:rPr lang="en-US" altLang="zh-CN" sz="1800">
                <a:ea typeface="宋体" charset="-122"/>
              </a:rPr>
              <a:t>.ldf</a:t>
            </a:r>
            <a:r>
              <a:rPr lang="zh-CN" altLang="en-US" sz="1800">
                <a:ea typeface="宋体" charset="-122"/>
              </a:rPr>
              <a:t>。</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0036"/>
                                        </p:tgtEl>
                                        <p:attrNameLst>
                                          <p:attrName>style.visibility</p:attrName>
                                        </p:attrNameLst>
                                      </p:cBhvr>
                                      <p:to>
                                        <p:strVal val="visible"/>
                                      </p:to>
                                    </p:set>
                                    <p:animEffect transition="in" filter="blinds(horizontal)">
                                      <p:cBhvr>
                                        <p:cTn id="7" dur="500"/>
                                        <p:tgtEl>
                                          <p:spTgt spid="3000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0037"/>
                                        </p:tgtEl>
                                        <p:attrNameLst>
                                          <p:attrName>style.visibility</p:attrName>
                                        </p:attrNameLst>
                                      </p:cBhvr>
                                      <p:to>
                                        <p:strVal val="visible"/>
                                      </p:to>
                                    </p:set>
                                    <p:animEffect transition="in" filter="blinds(horizontal)">
                                      <p:cBhvr>
                                        <p:cTn id="12" dur="500"/>
                                        <p:tgtEl>
                                          <p:spTgt spid="3000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0038"/>
                                        </p:tgtEl>
                                        <p:attrNameLst>
                                          <p:attrName>style.visibility</p:attrName>
                                        </p:attrNameLst>
                                      </p:cBhvr>
                                      <p:to>
                                        <p:strVal val="visible"/>
                                      </p:to>
                                    </p:set>
                                    <p:animEffect transition="in" filter="blinds(horizontal)">
                                      <p:cBhvr>
                                        <p:cTn id="17" dur="500"/>
                                        <p:tgtEl>
                                          <p:spTgt spid="300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6" grpId="0" animBg="1"/>
      <p:bldP spid="300037" grpId="0" animBg="1"/>
      <p:bldP spid="300038"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pPr eaLnBrk="1" hangingPunct="1"/>
            <a:r>
              <a:rPr lang="zh-CN" altLang="en-US"/>
              <a:t>文件组</a:t>
            </a:r>
          </a:p>
        </p:txBody>
      </p:sp>
      <p:sp>
        <p:nvSpPr>
          <p:cNvPr id="284675" name="Rectangle 3"/>
          <p:cNvSpPr>
            <a:spLocks noGrp="1" noChangeArrowheads="1"/>
          </p:cNvSpPr>
          <p:nvPr>
            <p:ph type="body" idx="1"/>
          </p:nvPr>
        </p:nvSpPr>
        <p:spPr>
          <a:xfrm>
            <a:off x="457200" y="1295400"/>
            <a:ext cx="8229600" cy="1143000"/>
          </a:xfrm>
        </p:spPr>
        <p:txBody>
          <a:bodyPr/>
          <a:lstStyle/>
          <a:p>
            <a:pPr eaLnBrk="1" hangingPunct="1"/>
            <a:r>
              <a:rPr lang="zh-CN" altLang="en-US"/>
              <a:t>每个数据库有一个主要文件组。此文件组包含主要数据文件和未放入其他文件组的所有次要文件。可以创建用户定义的文件组，用于将数据文件集合起来，以便于管理、数据分配和放置。</a:t>
            </a:r>
          </a:p>
        </p:txBody>
      </p:sp>
      <p:sp>
        <p:nvSpPr>
          <p:cNvPr id="284676" name="AutoShape 4"/>
          <p:cNvSpPr>
            <a:spLocks noChangeArrowheads="1"/>
          </p:cNvSpPr>
          <p:nvPr/>
        </p:nvSpPr>
        <p:spPr bwMode="auto">
          <a:xfrm>
            <a:off x="914400" y="2667000"/>
            <a:ext cx="7772400" cy="2362200"/>
          </a:xfrm>
          <a:prstGeom prst="roundRect">
            <a:avLst>
              <a:gd name="adj" fmla="val 16667"/>
            </a:avLst>
          </a:prstGeom>
          <a:solidFill>
            <a:srgbClr val="CC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zh-CN" altLang="en-US" sz="1800">
                <a:ea typeface="宋体" charset="-122"/>
              </a:rPr>
              <a:t>例如，可以分别在三个磁盘驱动器上创建三个文件 </a:t>
            </a:r>
            <a:r>
              <a:rPr lang="en-US" altLang="zh-CN" sz="1800">
                <a:ea typeface="宋体" charset="-122"/>
              </a:rPr>
              <a:t>Data1.ndf</a:t>
            </a:r>
            <a:r>
              <a:rPr lang="zh-CN" altLang="en-US" sz="1800">
                <a:ea typeface="宋体" charset="-122"/>
              </a:rPr>
              <a:t>、</a:t>
            </a:r>
            <a:r>
              <a:rPr lang="en-US" altLang="zh-CN" sz="1800">
                <a:ea typeface="宋体" charset="-122"/>
              </a:rPr>
              <a:t>Data2.ndf </a:t>
            </a:r>
            <a:r>
              <a:rPr lang="zh-CN" altLang="en-US" sz="1800">
                <a:ea typeface="宋体" charset="-122"/>
              </a:rPr>
              <a:t>和 </a:t>
            </a:r>
            <a:r>
              <a:rPr lang="en-US" altLang="zh-CN" sz="1800">
                <a:ea typeface="宋体" charset="-122"/>
              </a:rPr>
              <a:t>Data3.ndf</a:t>
            </a:r>
            <a:r>
              <a:rPr lang="zh-CN" altLang="en-US" sz="1800">
                <a:ea typeface="宋体" charset="-122"/>
              </a:rPr>
              <a:t>，然后将它们分配给文件组 </a:t>
            </a:r>
            <a:r>
              <a:rPr lang="en-US" altLang="zh-CN" sz="1800">
                <a:ea typeface="宋体" charset="-122"/>
              </a:rPr>
              <a:t>fgroup1</a:t>
            </a:r>
            <a:r>
              <a:rPr lang="zh-CN" altLang="en-US" sz="1800">
                <a:ea typeface="宋体" charset="-122"/>
              </a:rPr>
              <a:t>。然后，可以明确地在文件组 </a:t>
            </a:r>
            <a:r>
              <a:rPr lang="en-US" altLang="zh-CN" sz="1800">
                <a:ea typeface="宋体" charset="-122"/>
              </a:rPr>
              <a:t>fgroup1 </a:t>
            </a:r>
            <a:r>
              <a:rPr lang="zh-CN" altLang="en-US" sz="1800">
                <a:ea typeface="宋体" charset="-122"/>
              </a:rPr>
              <a:t>上创建一个表。对表中数据的查询将分散到三个磁盘上，从而提高了性能。通过使用在 </a:t>
            </a:r>
            <a:r>
              <a:rPr lang="en-US" altLang="zh-CN" sz="1800">
                <a:ea typeface="宋体" charset="-122"/>
              </a:rPr>
              <a:t>RAID</a:t>
            </a:r>
            <a:r>
              <a:rPr lang="zh-CN" altLang="en-US" sz="1800">
                <a:ea typeface="宋体" charset="-122"/>
              </a:rPr>
              <a:t>（独立磁盘冗余阵列）条带集上创建的单个文件也能获得同样的性能提高。但是，文件和文件组能够轻松地在新磁盘上添加新文件。</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0" fill="hold">
                                          <p:stCondLst>
                                            <p:cond delay="0"/>
                                          </p:stCondLst>
                                        </p:cTn>
                                        <p:tgtEl>
                                          <p:spTgt spid="284674"/>
                                        </p:tgtEl>
                                        <p:attrNameLst>
                                          <p:attrName>style.visibility</p:attrName>
                                        </p:attrNameLst>
                                      </p:cBhvr>
                                      <p:to>
                                        <p:strVal val="visible"/>
                                      </p:to>
                                    </p:set>
                                    <p:anim calcmode="lin" valueType="num">
                                      <p:cBhvr>
                                        <p:cTn id="7" dur="500" fill="hold"/>
                                        <p:tgtEl>
                                          <p:spTgt spid="284674"/>
                                        </p:tgtEl>
                                        <p:attrNameLst>
                                          <p:attrName>ppt_w</p:attrName>
                                        </p:attrNameLst>
                                      </p:cBhvr>
                                      <p:tavLst>
                                        <p:tav tm="0">
                                          <p:val>
                                            <p:fltVal val="0"/>
                                          </p:val>
                                        </p:tav>
                                        <p:tav tm="100000">
                                          <p:val>
                                            <p:strVal val="#ppt_w"/>
                                          </p:val>
                                        </p:tav>
                                      </p:tavLst>
                                    </p:anim>
                                    <p:anim calcmode="lin" valueType="num">
                                      <p:cBhvr>
                                        <p:cTn id="8" dur="500" fill="hold"/>
                                        <p:tgtEl>
                                          <p:spTgt spid="28467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0" fill="hold">
                                          <p:stCondLst>
                                            <p:cond delay="0"/>
                                          </p:stCondLst>
                                        </p:cTn>
                                        <p:tgtEl>
                                          <p:spTgt spid="284675">
                                            <p:txEl>
                                              <p:pRg st="0" end="0"/>
                                            </p:txEl>
                                          </p:spTgt>
                                        </p:tgtEl>
                                        <p:attrNameLst>
                                          <p:attrName>style.visibility</p:attrName>
                                        </p:attrNameLst>
                                      </p:cBhvr>
                                      <p:to>
                                        <p:strVal val="visible"/>
                                      </p:to>
                                    </p:set>
                                    <p:anim calcmode="lin" valueType="num">
                                      <p:cBhvr>
                                        <p:cTn id="13" dur="500" fill="hold"/>
                                        <p:tgtEl>
                                          <p:spTgt spid="284675">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8467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grpId="0" nodeType="clickEffect">
                                  <p:stCondLst>
                                    <p:cond delay="0"/>
                                  </p:stCondLst>
                                  <p:childTnLst>
                                    <p:set>
                                      <p:cBhvr>
                                        <p:cTn id="18" dur="1" fill="hold">
                                          <p:stCondLst>
                                            <p:cond delay="0"/>
                                          </p:stCondLst>
                                        </p:cTn>
                                        <p:tgtEl>
                                          <p:spTgt spid="284676"/>
                                        </p:tgtEl>
                                        <p:attrNameLst>
                                          <p:attrName>style.visibility</p:attrName>
                                        </p:attrNameLst>
                                      </p:cBhvr>
                                      <p:to>
                                        <p:strVal val="visible"/>
                                      </p:to>
                                    </p:set>
                                    <p:animEffect transition="in" filter="box(in)">
                                      <p:cBhvr>
                                        <p:cTn id="19" dur="500"/>
                                        <p:tgtEl>
                                          <p:spTgt spid="284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p:bldP spid="284675" grpId="0" build="p"/>
      <p:bldP spid="284676"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eaLnBrk="1" hangingPunct="1"/>
            <a:r>
              <a:rPr lang="zh-CN" altLang="en-US"/>
              <a:t>默认文件组</a:t>
            </a:r>
          </a:p>
        </p:txBody>
      </p:sp>
      <p:sp>
        <p:nvSpPr>
          <p:cNvPr id="285699" name="Rectangle 3"/>
          <p:cNvSpPr>
            <a:spLocks noGrp="1" noChangeArrowheads="1"/>
          </p:cNvSpPr>
          <p:nvPr>
            <p:ph type="body" idx="1"/>
          </p:nvPr>
        </p:nvSpPr>
        <p:spPr/>
        <p:txBody>
          <a:bodyPr/>
          <a:lstStyle/>
          <a:p>
            <a:pPr eaLnBrk="1" hangingPunct="1"/>
            <a:r>
              <a:rPr lang="zh-CN" altLang="en-US"/>
              <a:t>如果在数据库中创建对象时没有指定对象所属的文件组，对象将被分配给默认文件组。不管何时，只能将一个文件组指定为默认文件组。默认文件组中的文件必须足够大，能够容纳未分配给其他文件组的所有新对象。 </a:t>
            </a:r>
          </a:p>
          <a:p>
            <a:pPr eaLnBrk="1" hangingPunct="1"/>
            <a:r>
              <a:rPr lang="en-US" altLang="zh-CN"/>
              <a:t>PRIMARY </a:t>
            </a:r>
            <a:r>
              <a:rPr lang="zh-CN" altLang="en-US"/>
              <a:t>文件组是默认文件组，除非使用 </a:t>
            </a:r>
            <a:r>
              <a:rPr lang="en-US" altLang="zh-CN"/>
              <a:t>ALTER DATABASE </a:t>
            </a:r>
            <a:r>
              <a:rPr lang="zh-CN" altLang="en-US"/>
              <a:t>语句进行了更改。但系统对象和表仍然分配给 </a:t>
            </a:r>
            <a:r>
              <a:rPr lang="en-US" altLang="zh-CN"/>
              <a:t>PRIMARY </a:t>
            </a:r>
            <a:r>
              <a:rPr lang="zh-CN" altLang="en-US"/>
              <a:t>文件组，而不是新的默认文件组。</a:t>
            </a:r>
          </a:p>
          <a:p>
            <a:pPr eaLnBrk="1" hangingPunct="1"/>
            <a:endParaRPr lang="en-US" altLang="zh-CN"/>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0" fill="hold">
                                          <p:stCondLst>
                                            <p:cond delay="0"/>
                                          </p:stCondLst>
                                        </p:cTn>
                                        <p:tgtEl>
                                          <p:spTgt spid="285698"/>
                                        </p:tgtEl>
                                        <p:attrNameLst>
                                          <p:attrName>style.visibility</p:attrName>
                                        </p:attrNameLst>
                                      </p:cBhvr>
                                      <p:to>
                                        <p:strVal val="visible"/>
                                      </p:to>
                                    </p:set>
                                    <p:anim calcmode="lin" valueType="num">
                                      <p:cBhvr>
                                        <p:cTn id="7" dur="500" fill="hold"/>
                                        <p:tgtEl>
                                          <p:spTgt spid="285698"/>
                                        </p:tgtEl>
                                        <p:attrNameLst>
                                          <p:attrName>ppt_w</p:attrName>
                                        </p:attrNameLst>
                                      </p:cBhvr>
                                      <p:tavLst>
                                        <p:tav tm="0">
                                          <p:val>
                                            <p:fltVal val="0"/>
                                          </p:val>
                                        </p:tav>
                                        <p:tav tm="100000">
                                          <p:val>
                                            <p:strVal val="#ppt_w"/>
                                          </p:val>
                                        </p:tav>
                                      </p:tavLst>
                                    </p:anim>
                                    <p:anim calcmode="lin" valueType="num">
                                      <p:cBhvr>
                                        <p:cTn id="8" dur="500" fill="hold"/>
                                        <p:tgtEl>
                                          <p:spTgt spid="28569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0" fill="hold">
                                          <p:stCondLst>
                                            <p:cond delay="0"/>
                                          </p:stCondLst>
                                        </p:cTn>
                                        <p:tgtEl>
                                          <p:spTgt spid="285699">
                                            <p:txEl>
                                              <p:pRg st="0" end="0"/>
                                            </p:txEl>
                                          </p:spTgt>
                                        </p:tgtEl>
                                        <p:attrNameLst>
                                          <p:attrName>style.visibility</p:attrName>
                                        </p:attrNameLst>
                                      </p:cBhvr>
                                      <p:to>
                                        <p:strVal val="visible"/>
                                      </p:to>
                                    </p:set>
                                    <p:anim calcmode="lin" valueType="num">
                                      <p:cBhvr>
                                        <p:cTn id="13" dur="500" fill="hold"/>
                                        <p:tgtEl>
                                          <p:spTgt spid="285699">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8569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0" fill="hold">
                                          <p:stCondLst>
                                            <p:cond delay="0"/>
                                          </p:stCondLst>
                                        </p:cTn>
                                        <p:tgtEl>
                                          <p:spTgt spid="285699">
                                            <p:txEl>
                                              <p:pRg st="1" end="1"/>
                                            </p:txEl>
                                          </p:spTgt>
                                        </p:tgtEl>
                                        <p:attrNameLst>
                                          <p:attrName>style.visibility</p:attrName>
                                        </p:attrNameLst>
                                      </p:cBhvr>
                                      <p:to>
                                        <p:strVal val="visible"/>
                                      </p:to>
                                    </p:set>
                                    <p:anim calcmode="lin" valueType="num">
                                      <p:cBhvr>
                                        <p:cTn id="19" dur="500" fill="hold"/>
                                        <p:tgtEl>
                                          <p:spTgt spid="285699">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285699">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8" grpId="0"/>
      <p:bldP spid="28569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a:t>NoSQL</a:t>
            </a:r>
            <a:r>
              <a:rPr lang="zh-CN" altLang="en-US"/>
              <a:t>数据库</a:t>
            </a:r>
          </a:p>
        </p:txBody>
      </p:sp>
      <p:sp>
        <p:nvSpPr>
          <p:cNvPr id="8195" name="内容占位符 2"/>
          <p:cNvSpPr>
            <a:spLocks noGrp="1"/>
          </p:cNvSpPr>
          <p:nvPr>
            <p:ph idx="1"/>
          </p:nvPr>
        </p:nvSpPr>
        <p:spPr/>
        <p:txBody>
          <a:bodyPr/>
          <a:lstStyle/>
          <a:p>
            <a:r>
              <a:rPr lang="zh-CN" altLang="en-US"/>
              <a:t>键值</a:t>
            </a:r>
            <a:r>
              <a:rPr lang="en-US" altLang="zh-CN"/>
              <a:t>(Key-Value)</a:t>
            </a:r>
            <a:r>
              <a:rPr lang="zh-CN" altLang="en-US"/>
              <a:t>存储数据库</a:t>
            </a:r>
            <a:endParaRPr lang="en-US" altLang="zh-CN"/>
          </a:p>
          <a:p>
            <a:pPr lvl="1"/>
            <a:r>
              <a:rPr lang="en-US" altLang="zh-CN"/>
              <a:t>Tokyo Cabinet/Tyrant, Redis, Voldemort, Oracle BDB</a:t>
            </a:r>
          </a:p>
          <a:p>
            <a:r>
              <a:rPr lang="zh-CN" altLang="en-US"/>
              <a:t>列存储数据库</a:t>
            </a:r>
            <a:endParaRPr lang="en-US" altLang="zh-CN"/>
          </a:p>
          <a:p>
            <a:pPr lvl="1"/>
            <a:r>
              <a:rPr lang="en-US" altLang="zh-CN"/>
              <a:t>Hbase,Cassandra, Riak</a:t>
            </a:r>
          </a:p>
          <a:p>
            <a:r>
              <a:rPr lang="zh-CN" altLang="en-US"/>
              <a:t>文档型数据库</a:t>
            </a:r>
            <a:endParaRPr lang="en-US" altLang="zh-CN"/>
          </a:p>
          <a:p>
            <a:pPr lvl="1"/>
            <a:r>
              <a:rPr lang="en-US" altLang="zh-CN"/>
              <a:t>CouchDB, MongoDb</a:t>
            </a:r>
          </a:p>
          <a:p>
            <a:r>
              <a:rPr lang="zh-CN" altLang="en-US"/>
              <a:t>图形</a:t>
            </a:r>
            <a:r>
              <a:rPr lang="en-US" altLang="zh-CN"/>
              <a:t>(Graph)</a:t>
            </a:r>
            <a:r>
              <a:rPr lang="zh-CN" altLang="en-US"/>
              <a:t>数据库</a:t>
            </a:r>
            <a:endParaRPr lang="en-US" altLang="zh-CN"/>
          </a:p>
          <a:p>
            <a:pPr lvl="1"/>
            <a:r>
              <a:rPr lang="en-US" altLang="zh-CN"/>
              <a:t>Neo4J, InfoGrid, Infinite Graph</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zh-CN" altLang="en-US"/>
              <a:t>逻辑与物理文件名</a:t>
            </a:r>
          </a:p>
        </p:txBody>
      </p:sp>
      <p:sp>
        <p:nvSpPr>
          <p:cNvPr id="69635" name="Rectangle 3"/>
          <p:cNvSpPr>
            <a:spLocks noGrp="1" noChangeArrowheads="1"/>
          </p:cNvSpPr>
          <p:nvPr>
            <p:ph type="body" idx="1"/>
          </p:nvPr>
        </p:nvSpPr>
        <p:spPr>
          <a:xfrm>
            <a:off x="457200" y="1295400"/>
            <a:ext cx="8229600" cy="1905000"/>
          </a:xfrm>
        </p:spPr>
        <p:txBody>
          <a:bodyPr/>
          <a:lstStyle/>
          <a:p>
            <a:pPr eaLnBrk="1" hangingPunct="1"/>
            <a:r>
              <a:rPr lang="zh-CN" altLang="en-US"/>
              <a:t>逻辑文件名是在所有 </a:t>
            </a:r>
            <a:r>
              <a:rPr lang="en-US" altLang="zh-CN"/>
              <a:t>Transact-SQL </a:t>
            </a:r>
            <a:r>
              <a:rPr lang="zh-CN" altLang="en-US"/>
              <a:t>语句中引用物理文件时所使用的名称。逻辑文件名必须符合 </a:t>
            </a:r>
            <a:r>
              <a:rPr lang="en-US" altLang="zh-CN"/>
              <a:t>SQL Server </a:t>
            </a:r>
            <a:r>
              <a:rPr lang="zh-CN" altLang="en-US"/>
              <a:t>标识符规则，而且在数据库中的逻辑文件名中必须是唯一的。</a:t>
            </a:r>
          </a:p>
          <a:p>
            <a:pPr eaLnBrk="1" hangingPunct="1"/>
            <a:r>
              <a:rPr lang="zh-CN" altLang="en-US"/>
              <a:t>物理文件名是包括目录路径的物理文件名。它必须符合操作系统文件命名规则。</a:t>
            </a:r>
          </a:p>
        </p:txBody>
      </p:sp>
      <p:sp>
        <p:nvSpPr>
          <p:cNvPr id="286724" name="AutoShape 4"/>
          <p:cNvSpPr>
            <a:spLocks noChangeArrowheads="1"/>
          </p:cNvSpPr>
          <p:nvPr/>
        </p:nvSpPr>
        <p:spPr bwMode="auto">
          <a:xfrm>
            <a:off x="533400" y="3505200"/>
            <a:ext cx="8305800" cy="2057400"/>
          </a:xfrm>
          <a:prstGeom prst="roundRect">
            <a:avLst>
              <a:gd name="adj" fmla="val 16667"/>
            </a:avLst>
          </a:prstGeom>
          <a:solidFill>
            <a:srgbClr val="CCFF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r>
              <a:rPr lang="en-US" altLang="zh-CN" sz="1800" b="1">
                <a:ea typeface="宋体" charset="-122"/>
              </a:rPr>
              <a:t>master</a:t>
            </a:r>
            <a:r>
              <a:rPr lang="zh-CN" altLang="en-US" sz="1800" b="1">
                <a:ea typeface="宋体" charset="-122"/>
              </a:rPr>
              <a:t>数据库</a:t>
            </a:r>
            <a:r>
              <a:rPr lang="en-US" altLang="zh-CN" sz="1800" b="1">
                <a:ea typeface="宋体" charset="-122"/>
              </a:rPr>
              <a:t>:</a:t>
            </a:r>
          </a:p>
          <a:p>
            <a:pPr eaLnBrk="1" hangingPunct="1">
              <a:lnSpc>
                <a:spcPct val="100000"/>
              </a:lnSpc>
              <a:spcBef>
                <a:spcPct val="0"/>
              </a:spcBef>
              <a:spcAft>
                <a:spcPct val="0"/>
              </a:spcAft>
              <a:buFontTx/>
              <a:buNone/>
            </a:pPr>
            <a:r>
              <a:rPr lang="en-US" altLang="zh-CN" sz="1800">
                <a:ea typeface="宋体" charset="-122"/>
              </a:rPr>
              <a:t>(1)</a:t>
            </a:r>
            <a:r>
              <a:rPr lang="zh-CN" altLang="en-US" sz="1800">
                <a:ea typeface="宋体" charset="-122"/>
              </a:rPr>
              <a:t>数据文件的逻辑名为</a:t>
            </a:r>
            <a:r>
              <a:rPr lang="en-US" altLang="zh-CN" sz="1800">
                <a:ea typeface="宋体" charset="-122"/>
              </a:rPr>
              <a:t>master,</a:t>
            </a:r>
            <a:r>
              <a:rPr lang="zh-CN" altLang="en-US" sz="1800">
                <a:ea typeface="宋体" charset="-122"/>
              </a:rPr>
              <a:t>物理文件名为</a:t>
            </a:r>
            <a:r>
              <a:rPr lang="pt-BR" altLang="zh-CN" sz="1800">
                <a:ea typeface="宋体" charset="-122"/>
              </a:rPr>
              <a:t>C:\Program Files\Microsoft SQL Server\MSSQL.2\MSSQL\DATA\master.mdf</a:t>
            </a:r>
            <a:endParaRPr lang="zh-CN" altLang="pt-BR" sz="1800">
              <a:ea typeface="宋体" charset="-122"/>
            </a:endParaRPr>
          </a:p>
          <a:p>
            <a:pPr eaLnBrk="1" hangingPunct="1">
              <a:lnSpc>
                <a:spcPct val="100000"/>
              </a:lnSpc>
              <a:spcBef>
                <a:spcPct val="0"/>
              </a:spcBef>
              <a:spcAft>
                <a:spcPct val="0"/>
              </a:spcAft>
              <a:buFontTx/>
              <a:buNone/>
            </a:pPr>
            <a:r>
              <a:rPr lang="pt-BR" altLang="zh-CN" sz="1800">
                <a:ea typeface="宋体" charset="-122"/>
              </a:rPr>
              <a:t>(2)</a:t>
            </a:r>
            <a:r>
              <a:rPr lang="zh-CN" altLang="pt-BR" sz="1800">
                <a:ea typeface="宋体" charset="-122"/>
              </a:rPr>
              <a:t>日志文件的逻辑文件名为</a:t>
            </a:r>
            <a:r>
              <a:rPr lang="pt-BR" altLang="zh-CN" sz="1800">
                <a:ea typeface="宋体" charset="-122"/>
              </a:rPr>
              <a:t>mastlog,</a:t>
            </a:r>
            <a:r>
              <a:rPr lang="zh-CN" altLang="pt-BR" sz="1800">
                <a:ea typeface="宋体" charset="-122"/>
              </a:rPr>
              <a:t>物理文件名为</a:t>
            </a:r>
            <a:r>
              <a:rPr lang="pt-BR" altLang="zh-CN" sz="1800">
                <a:ea typeface="宋体" charset="-122"/>
              </a:rPr>
              <a:t>C:\Program Files\Microsoft SQL Server\MSSQL.2\MSSQL\DATA\mastlog.ldf</a:t>
            </a:r>
            <a:endParaRPr lang="en-US" altLang="zh-CN" sz="1800">
              <a:ea typeface="宋体"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86724"/>
                                        </p:tgtEl>
                                        <p:attrNameLst>
                                          <p:attrName>style.visibility</p:attrName>
                                        </p:attrNameLst>
                                      </p:cBhvr>
                                      <p:to>
                                        <p:strVal val="visible"/>
                                      </p:to>
                                    </p:set>
                                    <p:animEffect transition="in" filter="checkerboard(across)">
                                      <p:cBhvr>
                                        <p:cTn id="7" dur="500"/>
                                        <p:tgtEl>
                                          <p:spTgt spid="286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zh-CN" altLang="en-US"/>
              <a:t>事务日志</a:t>
            </a:r>
          </a:p>
        </p:txBody>
      </p:sp>
      <p:sp>
        <p:nvSpPr>
          <p:cNvPr id="70659" name="Rectangle 3"/>
          <p:cNvSpPr>
            <a:spLocks noGrp="1" noChangeArrowheads="1"/>
          </p:cNvSpPr>
          <p:nvPr>
            <p:ph type="body" idx="1"/>
          </p:nvPr>
        </p:nvSpPr>
        <p:spPr/>
        <p:txBody>
          <a:bodyPr/>
          <a:lstStyle/>
          <a:p>
            <a:pPr eaLnBrk="1" hangingPunct="1"/>
            <a:r>
              <a:rPr lang="zh-CN" altLang="en-US"/>
              <a:t>每个 </a:t>
            </a:r>
            <a:r>
              <a:rPr lang="en-US" altLang="zh-CN"/>
              <a:t>SQL Server </a:t>
            </a:r>
            <a:r>
              <a:rPr lang="zh-CN" altLang="en-US"/>
              <a:t>数据库都具有事务日志，用于记录所有事务以及每个事务对数据库所做的修改。事务日志是数据库的重要组件，如果系统出现故障，则可能需要使用事务日志将数据库恢复到一致状态。</a:t>
            </a:r>
          </a:p>
          <a:p>
            <a:pPr eaLnBrk="1" hangingPunct="1"/>
            <a:r>
              <a:rPr lang="zh-CN" altLang="en-US"/>
              <a:t>事务日志支持以下操作： </a:t>
            </a:r>
          </a:p>
          <a:p>
            <a:pPr lvl="1" eaLnBrk="1" hangingPunct="1"/>
            <a:r>
              <a:rPr lang="zh-CN" altLang="en-US"/>
              <a:t>撤消个别的事务。</a:t>
            </a:r>
          </a:p>
          <a:p>
            <a:pPr lvl="1" eaLnBrk="1" hangingPunct="1"/>
            <a:r>
              <a:rPr lang="zh-CN" altLang="en-US"/>
              <a:t>在 </a:t>
            </a:r>
            <a:r>
              <a:rPr lang="en-US" altLang="zh-CN"/>
              <a:t>SQL Server </a:t>
            </a:r>
            <a:r>
              <a:rPr lang="zh-CN" altLang="en-US"/>
              <a:t>启动时撤消所有未完成的事务。</a:t>
            </a:r>
          </a:p>
          <a:p>
            <a:pPr lvl="1" eaLnBrk="1" hangingPunct="1"/>
            <a:r>
              <a:rPr lang="zh-CN" altLang="en-US"/>
              <a:t>将还原的数据库、文件、文件组或页前滚至故障点。 </a:t>
            </a:r>
          </a:p>
          <a:p>
            <a:pPr lvl="1" eaLnBrk="1" hangingPunct="1"/>
            <a:r>
              <a:rPr lang="zh-CN" altLang="en-US"/>
              <a:t>支持事务复制</a:t>
            </a:r>
          </a:p>
          <a:p>
            <a:pPr lvl="1" eaLnBrk="1" hangingPunct="1"/>
            <a:r>
              <a:rPr lang="zh-CN" altLang="en-US"/>
              <a:t>支持备份服务器解决方案。</a:t>
            </a:r>
          </a:p>
        </p:txBody>
      </p:sp>
    </p:spTree>
  </p:cSld>
  <p:clrMapOvr>
    <a:masterClrMapping/>
  </p:clrMapOvr>
  <p:transition>
    <p:blinds dir="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a:t>事务日志的特点</a:t>
            </a:r>
          </a:p>
        </p:txBody>
      </p:sp>
      <p:sp>
        <p:nvSpPr>
          <p:cNvPr id="71683" name="Rectangle 3"/>
          <p:cNvSpPr>
            <a:spLocks noGrp="1" noChangeArrowheads="1"/>
          </p:cNvSpPr>
          <p:nvPr>
            <p:ph type="body" idx="1"/>
          </p:nvPr>
        </p:nvSpPr>
        <p:spPr/>
        <p:txBody>
          <a:bodyPr/>
          <a:lstStyle/>
          <a:p>
            <a:pPr eaLnBrk="1" hangingPunct="1"/>
            <a:r>
              <a:rPr lang="zh-CN" altLang="en-US"/>
              <a:t>事务日志是作为数据库中的单独的文件或一组文件实现的。</a:t>
            </a:r>
          </a:p>
          <a:p>
            <a:pPr eaLnBrk="1" hangingPunct="1"/>
            <a:r>
              <a:rPr lang="zh-CN" altLang="en-US"/>
              <a:t>日志记录和页的格式不必遵守数据页的格式。</a:t>
            </a:r>
          </a:p>
          <a:p>
            <a:pPr eaLnBrk="1" hangingPunct="1"/>
            <a:r>
              <a:rPr lang="zh-CN" altLang="en-US"/>
              <a:t>事务日志可以在几个文件上实现。可以将这些文件定义为自动扩展。这样可减少事务日志内空间不足的可能性。</a:t>
            </a:r>
          </a:p>
          <a:p>
            <a:pPr eaLnBrk="1" hangingPunct="1"/>
            <a:r>
              <a:rPr lang="zh-CN" altLang="en-US"/>
              <a:t>重用日志文件中空间的机制速度快且对事务吞吐量影响最小。</a:t>
            </a:r>
          </a:p>
        </p:txBody>
      </p:sp>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a:t>数据库存储结构</a:t>
            </a:r>
          </a:p>
        </p:txBody>
      </p:sp>
      <p:sp>
        <p:nvSpPr>
          <p:cNvPr id="74755" name="AutoShape 3"/>
          <p:cNvSpPr>
            <a:spLocks noChangeArrowheads="1"/>
          </p:cNvSpPr>
          <p:nvPr/>
        </p:nvSpPr>
        <p:spPr bwMode="auto">
          <a:xfrm>
            <a:off x="3200400" y="1600200"/>
            <a:ext cx="1752600" cy="838200"/>
          </a:xfrm>
          <a:prstGeom prst="flowChartMagneticDisk">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zh-CN" altLang="en-US" sz="1800">
                <a:ea typeface="宋体" charset="-122"/>
              </a:rPr>
              <a:t>数据库</a:t>
            </a:r>
          </a:p>
        </p:txBody>
      </p:sp>
      <p:sp>
        <p:nvSpPr>
          <p:cNvPr id="74756" name="AutoShape 4"/>
          <p:cNvSpPr>
            <a:spLocks noChangeArrowheads="1"/>
          </p:cNvSpPr>
          <p:nvPr/>
        </p:nvSpPr>
        <p:spPr bwMode="auto">
          <a:xfrm>
            <a:off x="1981200" y="2895600"/>
            <a:ext cx="1905000" cy="8382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zh-CN" altLang="en-US" sz="1800">
                <a:ea typeface="宋体" charset="-122"/>
              </a:rPr>
              <a:t>数据文件</a:t>
            </a:r>
            <a:r>
              <a:rPr lang="en-US" altLang="zh-CN" sz="1800">
                <a:ea typeface="宋体" charset="-122"/>
              </a:rPr>
              <a:t>.MDF</a:t>
            </a:r>
          </a:p>
          <a:p>
            <a:pPr algn="ctr" eaLnBrk="1" hangingPunct="1">
              <a:lnSpc>
                <a:spcPct val="100000"/>
              </a:lnSpc>
              <a:spcBef>
                <a:spcPct val="0"/>
              </a:spcBef>
              <a:spcAft>
                <a:spcPct val="0"/>
              </a:spcAft>
              <a:buFontTx/>
              <a:buNone/>
            </a:pPr>
            <a:r>
              <a:rPr lang="zh-CN" altLang="en-US" sz="1800">
                <a:ea typeface="宋体" charset="-122"/>
              </a:rPr>
              <a:t>或者</a:t>
            </a:r>
            <a:r>
              <a:rPr lang="en-US" altLang="zh-CN" sz="1800">
                <a:ea typeface="宋体" charset="-122"/>
              </a:rPr>
              <a:t>.NDF</a:t>
            </a:r>
          </a:p>
        </p:txBody>
      </p:sp>
      <p:sp>
        <p:nvSpPr>
          <p:cNvPr id="74757" name="AutoShape 5"/>
          <p:cNvSpPr>
            <a:spLocks noChangeArrowheads="1"/>
          </p:cNvSpPr>
          <p:nvPr/>
        </p:nvSpPr>
        <p:spPr bwMode="auto">
          <a:xfrm>
            <a:off x="4953000" y="2895600"/>
            <a:ext cx="1905000" cy="8382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lnSpc>
                <a:spcPct val="100000"/>
              </a:lnSpc>
              <a:spcBef>
                <a:spcPct val="0"/>
              </a:spcBef>
              <a:spcAft>
                <a:spcPct val="0"/>
              </a:spcAft>
              <a:buFontTx/>
              <a:buNone/>
            </a:pPr>
            <a:r>
              <a:rPr lang="zh-CN" altLang="en-US" sz="1800">
                <a:ea typeface="宋体" charset="-122"/>
              </a:rPr>
              <a:t>日志文件</a:t>
            </a:r>
            <a:r>
              <a:rPr lang="en-US" altLang="zh-CN" sz="1800">
                <a:ea typeface="宋体" charset="-122"/>
              </a:rPr>
              <a:t>.LDF</a:t>
            </a:r>
          </a:p>
        </p:txBody>
      </p:sp>
      <p:grpSp>
        <p:nvGrpSpPr>
          <p:cNvPr id="74758" name="Group 6"/>
          <p:cNvGrpSpPr>
            <a:grpSpLocks/>
          </p:cNvGrpSpPr>
          <p:nvPr/>
        </p:nvGrpSpPr>
        <p:grpSpPr bwMode="auto">
          <a:xfrm>
            <a:off x="1371600" y="4572000"/>
            <a:ext cx="3048000" cy="457200"/>
            <a:chOff x="720" y="2880"/>
            <a:chExt cx="1920" cy="288"/>
          </a:xfrm>
        </p:grpSpPr>
        <p:sp>
          <p:nvSpPr>
            <p:cNvPr id="74770" name="Rectangle 7"/>
            <p:cNvSpPr>
              <a:spLocks noChangeArrowheads="1"/>
            </p:cNvSpPr>
            <p:nvPr/>
          </p:nvSpPr>
          <p:spPr bwMode="auto">
            <a:xfrm>
              <a:off x="720" y="2880"/>
              <a:ext cx="1920"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74771" name="Line 8"/>
            <p:cNvSpPr>
              <a:spLocks noChangeShapeType="1"/>
            </p:cNvSpPr>
            <p:nvPr/>
          </p:nvSpPr>
          <p:spPr bwMode="auto">
            <a:xfrm>
              <a:off x="1680" y="28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2" name="Line 9"/>
            <p:cNvSpPr>
              <a:spLocks noChangeShapeType="1"/>
            </p:cNvSpPr>
            <p:nvPr/>
          </p:nvSpPr>
          <p:spPr bwMode="auto">
            <a:xfrm>
              <a:off x="1200" y="28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3" name="Line 10"/>
            <p:cNvSpPr>
              <a:spLocks noChangeShapeType="1"/>
            </p:cNvSpPr>
            <p:nvPr/>
          </p:nvSpPr>
          <p:spPr bwMode="auto">
            <a:xfrm>
              <a:off x="1440" y="28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4" name="Line 11"/>
            <p:cNvSpPr>
              <a:spLocks noChangeShapeType="1"/>
            </p:cNvSpPr>
            <p:nvPr/>
          </p:nvSpPr>
          <p:spPr bwMode="auto">
            <a:xfrm>
              <a:off x="960" y="28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5" name="Line 12"/>
            <p:cNvSpPr>
              <a:spLocks noChangeShapeType="1"/>
            </p:cNvSpPr>
            <p:nvPr/>
          </p:nvSpPr>
          <p:spPr bwMode="auto">
            <a:xfrm>
              <a:off x="2160" y="28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6" name="Line 13"/>
            <p:cNvSpPr>
              <a:spLocks noChangeShapeType="1"/>
            </p:cNvSpPr>
            <p:nvPr/>
          </p:nvSpPr>
          <p:spPr bwMode="auto">
            <a:xfrm>
              <a:off x="2400" y="28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77" name="Line 14"/>
            <p:cNvSpPr>
              <a:spLocks noChangeShapeType="1"/>
            </p:cNvSpPr>
            <p:nvPr/>
          </p:nvSpPr>
          <p:spPr bwMode="auto">
            <a:xfrm>
              <a:off x="1920" y="2880"/>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4759" name="Line 15"/>
          <p:cNvSpPr>
            <a:spLocks noChangeShapeType="1"/>
          </p:cNvSpPr>
          <p:nvPr/>
        </p:nvSpPr>
        <p:spPr bwMode="auto">
          <a:xfrm flipH="1">
            <a:off x="1371600" y="3733800"/>
            <a:ext cx="17526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0" name="Line 16"/>
          <p:cNvSpPr>
            <a:spLocks noChangeShapeType="1"/>
          </p:cNvSpPr>
          <p:nvPr/>
        </p:nvSpPr>
        <p:spPr bwMode="auto">
          <a:xfrm>
            <a:off x="3124200" y="3733800"/>
            <a:ext cx="129540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1" name="Text Box 17"/>
          <p:cNvSpPr txBox="1">
            <a:spLocks noChangeArrowheads="1"/>
          </p:cNvSpPr>
          <p:nvPr/>
        </p:nvSpPr>
        <p:spPr bwMode="auto">
          <a:xfrm>
            <a:off x="4495800" y="4648200"/>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zh-CN" altLang="en-US" sz="1800">
                <a:ea typeface="宋体" charset="-122"/>
              </a:rPr>
              <a:t>盘区（</a:t>
            </a:r>
            <a:r>
              <a:rPr lang="en-US" altLang="zh-CN" sz="1800">
                <a:ea typeface="宋体" charset="-122"/>
              </a:rPr>
              <a:t>8</a:t>
            </a:r>
            <a:r>
              <a:rPr lang="zh-CN" altLang="en-US" sz="1800">
                <a:ea typeface="宋体" charset="-122"/>
              </a:rPr>
              <a:t>个连续页面）</a:t>
            </a:r>
          </a:p>
        </p:txBody>
      </p:sp>
      <p:sp>
        <p:nvSpPr>
          <p:cNvPr id="74762" name="Rectangle 18"/>
          <p:cNvSpPr>
            <a:spLocks noChangeArrowheads="1"/>
          </p:cNvSpPr>
          <p:nvPr/>
        </p:nvSpPr>
        <p:spPr bwMode="auto">
          <a:xfrm>
            <a:off x="2133600" y="5638800"/>
            <a:ext cx="12954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Bef>
                <a:spcPct val="0"/>
              </a:spcBef>
              <a:spcAft>
                <a:spcPct val="0"/>
              </a:spcAft>
              <a:buFontTx/>
              <a:buNone/>
            </a:pPr>
            <a:endParaRPr lang="zh-CN" altLang="en-US" sz="1800">
              <a:ea typeface="宋体" charset="-122"/>
            </a:endParaRPr>
          </a:p>
        </p:txBody>
      </p:sp>
      <p:sp>
        <p:nvSpPr>
          <p:cNvPr id="74763" name="Line 19"/>
          <p:cNvSpPr>
            <a:spLocks noChangeShapeType="1"/>
          </p:cNvSpPr>
          <p:nvPr/>
        </p:nvSpPr>
        <p:spPr bwMode="auto">
          <a:xfrm flipH="1">
            <a:off x="2133600" y="5029200"/>
            <a:ext cx="3810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4" name="Line 20"/>
          <p:cNvSpPr>
            <a:spLocks noChangeShapeType="1"/>
          </p:cNvSpPr>
          <p:nvPr/>
        </p:nvSpPr>
        <p:spPr bwMode="auto">
          <a:xfrm>
            <a:off x="2895600" y="5029200"/>
            <a:ext cx="5334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5" name="Text Box 21"/>
          <p:cNvSpPr txBox="1">
            <a:spLocks noChangeArrowheads="1"/>
          </p:cNvSpPr>
          <p:nvPr/>
        </p:nvSpPr>
        <p:spPr bwMode="auto">
          <a:xfrm>
            <a:off x="3962400" y="5638800"/>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zh-CN" altLang="en-US" sz="1800">
                <a:ea typeface="宋体" charset="-122"/>
              </a:rPr>
              <a:t>数据页面（</a:t>
            </a:r>
            <a:r>
              <a:rPr lang="en-US" altLang="zh-CN" sz="1800">
                <a:ea typeface="宋体" charset="-122"/>
              </a:rPr>
              <a:t>8KB</a:t>
            </a:r>
            <a:r>
              <a:rPr lang="zh-CN" altLang="en-US" sz="1800">
                <a:ea typeface="宋体" charset="-122"/>
              </a:rPr>
              <a:t>）</a:t>
            </a:r>
          </a:p>
        </p:txBody>
      </p:sp>
      <p:sp>
        <p:nvSpPr>
          <p:cNvPr id="74766" name="Text Box 22"/>
          <p:cNvSpPr txBox="1">
            <a:spLocks noChangeArrowheads="1"/>
          </p:cNvSpPr>
          <p:nvPr/>
        </p:nvSpPr>
        <p:spPr bwMode="auto">
          <a:xfrm>
            <a:off x="2514600" y="6248400"/>
            <a:ext cx="259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zh-CN" altLang="en-US" sz="1800">
                <a:ea typeface="宋体" charset="-122"/>
              </a:rPr>
              <a:t>最大行长度</a:t>
            </a:r>
            <a:r>
              <a:rPr lang="en-US" altLang="zh-CN" sz="1800">
                <a:ea typeface="宋体" charset="-122"/>
              </a:rPr>
              <a:t>8060</a:t>
            </a:r>
            <a:r>
              <a:rPr lang="zh-CN" altLang="en-US" sz="1800">
                <a:ea typeface="宋体" charset="-122"/>
              </a:rPr>
              <a:t>字节</a:t>
            </a:r>
          </a:p>
        </p:txBody>
      </p:sp>
      <p:sp>
        <p:nvSpPr>
          <p:cNvPr id="74767" name="Line 23"/>
          <p:cNvSpPr>
            <a:spLocks noChangeShapeType="1"/>
          </p:cNvSpPr>
          <p:nvPr/>
        </p:nvSpPr>
        <p:spPr bwMode="auto">
          <a:xfrm flipH="1">
            <a:off x="2895600" y="2438400"/>
            <a:ext cx="1143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8" name="Line 24"/>
          <p:cNvSpPr>
            <a:spLocks noChangeShapeType="1"/>
          </p:cNvSpPr>
          <p:nvPr/>
        </p:nvSpPr>
        <p:spPr bwMode="auto">
          <a:xfrm>
            <a:off x="4038600" y="2438400"/>
            <a:ext cx="1752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769" name="Text Box 25"/>
          <p:cNvSpPr txBox="1">
            <a:spLocks noChangeArrowheads="1"/>
          </p:cNvSpPr>
          <p:nvPr/>
        </p:nvSpPr>
        <p:spPr bwMode="auto">
          <a:xfrm>
            <a:off x="0" y="46482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lnSpc>
                <a:spcPct val="120000"/>
              </a:lnSpc>
              <a:spcBef>
                <a:spcPct val="50000"/>
              </a:spcBef>
              <a:spcAft>
                <a:spcPct val="30000"/>
              </a:spcAft>
              <a:buBlip>
                <a:blip r:embed="rId2"/>
              </a:buBlip>
              <a:defRPr sz="2000">
                <a:solidFill>
                  <a:schemeClr val="tx1"/>
                </a:solidFill>
                <a:latin typeface="Arial" charset="0"/>
                <a:ea typeface="黑体" pitchFamily="49" charset="-122"/>
              </a:defRPr>
            </a:lvl1pPr>
            <a:lvl2pPr marL="742950" indent="-285750" eaLnBrk="0" hangingPunct="0">
              <a:spcBef>
                <a:spcPct val="20000"/>
              </a:spcBef>
              <a:buBlip>
                <a:blip r:embed="rId3"/>
              </a:buBlip>
              <a:defRPr sz="2000">
                <a:solidFill>
                  <a:schemeClr val="accent2"/>
                </a:solidFill>
                <a:latin typeface="Arial" charset="0"/>
                <a:ea typeface="黑体" pitchFamily="49" charset="-122"/>
              </a:defRPr>
            </a:lvl2pPr>
            <a:lvl3pPr marL="1143000" indent="-228600" eaLnBrk="0" hangingPunct="0">
              <a:spcBef>
                <a:spcPct val="20000"/>
              </a:spcBef>
              <a:buChar char="•"/>
              <a:defRPr>
                <a:solidFill>
                  <a:schemeClr val="tx1"/>
                </a:solidFill>
                <a:latin typeface="Arial" charset="0"/>
                <a:ea typeface="宋体" charset="-122"/>
              </a:defRPr>
            </a:lvl3pPr>
            <a:lvl4pPr marL="1600200" indent="-228600" eaLnBrk="0" hangingPunct="0">
              <a:spcBef>
                <a:spcPct val="20000"/>
              </a:spcBef>
              <a:buChar char="–"/>
              <a:defRPr sz="2000">
                <a:solidFill>
                  <a:schemeClr val="tx1"/>
                </a:solidFill>
                <a:latin typeface="Arial" charset="0"/>
                <a:ea typeface="宋体" charset="-122"/>
              </a:defRPr>
            </a:lvl4pPr>
            <a:lvl5pPr marL="2057400" indent="-228600" eaLnBrk="0" hangingPunct="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00000"/>
              </a:lnSpc>
              <a:spcAft>
                <a:spcPct val="0"/>
              </a:spcAft>
              <a:buFontTx/>
              <a:buNone/>
            </a:pPr>
            <a:r>
              <a:rPr lang="zh-CN" altLang="en-US" sz="1800">
                <a:ea typeface="宋体" charset="-122"/>
              </a:rPr>
              <a:t>表、索引</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zh-CN" altLang="en-US"/>
              <a:t>页面</a:t>
            </a:r>
          </a:p>
        </p:txBody>
      </p:sp>
      <p:sp>
        <p:nvSpPr>
          <p:cNvPr id="295939" name="Rectangle 3"/>
          <p:cNvSpPr>
            <a:spLocks noGrp="1" noChangeArrowheads="1"/>
          </p:cNvSpPr>
          <p:nvPr>
            <p:ph type="body" idx="1"/>
          </p:nvPr>
        </p:nvSpPr>
        <p:spPr/>
        <p:txBody>
          <a:bodyPr/>
          <a:lstStyle/>
          <a:p>
            <a:pPr eaLnBrk="1" hangingPunct="1"/>
            <a:r>
              <a:rPr lang="zh-CN" altLang="en-US"/>
              <a:t>页面是数据库中使用的最小数据单元。每一个页面存储</a:t>
            </a:r>
            <a:r>
              <a:rPr lang="en-US" altLang="zh-CN"/>
              <a:t>8KB</a:t>
            </a:r>
            <a:r>
              <a:rPr lang="zh-CN" altLang="en-US"/>
              <a:t>，所有的页面都包含一个</a:t>
            </a:r>
            <a:r>
              <a:rPr lang="en-US" altLang="zh-CN"/>
              <a:t>96</a:t>
            </a:r>
            <a:r>
              <a:rPr lang="zh-CN" altLang="en-US"/>
              <a:t>字节的页面头。</a:t>
            </a:r>
          </a:p>
          <a:p>
            <a:pPr eaLnBrk="1" hangingPunct="1"/>
            <a:r>
              <a:rPr lang="zh-CN" altLang="en-US"/>
              <a:t>页面的类型：</a:t>
            </a:r>
          </a:p>
          <a:p>
            <a:pPr lvl="1" eaLnBrk="1" hangingPunct="1"/>
            <a:r>
              <a:rPr lang="zh-CN" altLang="en-US"/>
              <a:t>分配页面</a:t>
            </a:r>
            <a:r>
              <a:rPr lang="en-US" altLang="zh-CN">
                <a:latin typeface="宋体" charset="-122"/>
              </a:rPr>
              <a:t>—</a:t>
            </a:r>
            <a:r>
              <a:rPr lang="zh-CN" altLang="en-US"/>
              <a:t>用于控制数据库中给表和索引分配的页面</a:t>
            </a:r>
          </a:p>
          <a:p>
            <a:pPr lvl="1" eaLnBrk="1" hangingPunct="1"/>
            <a:r>
              <a:rPr lang="zh-CN" altLang="en-US"/>
              <a:t>数据和日志页面</a:t>
            </a:r>
            <a:r>
              <a:rPr lang="en-US" altLang="zh-CN">
                <a:latin typeface="宋体" charset="-122"/>
              </a:rPr>
              <a:t>—</a:t>
            </a:r>
            <a:r>
              <a:rPr lang="zh-CN" altLang="en-US"/>
              <a:t>存储数据库中数据和事务日志数据</a:t>
            </a:r>
          </a:p>
          <a:p>
            <a:pPr lvl="1" eaLnBrk="1" hangingPunct="1"/>
            <a:r>
              <a:rPr lang="zh-CN" altLang="en-US"/>
              <a:t>索引页面</a:t>
            </a:r>
            <a:r>
              <a:rPr lang="en-US" altLang="zh-CN">
                <a:latin typeface="宋体" charset="-122"/>
              </a:rPr>
              <a:t>—</a:t>
            </a:r>
            <a:r>
              <a:rPr lang="zh-CN" altLang="en-US"/>
              <a:t>存储索引数据</a:t>
            </a:r>
          </a:p>
          <a:p>
            <a:pPr lvl="1" eaLnBrk="1" hangingPunct="1"/>
            <a:r>
              <a:rPr lang="zh-CN" altLang="en-US"/>
              <a:t>分发页面</a:t>
            </a:r>
            <a:r>
              <a:rPr lang="en-US" altLang="zh-CN">
                <a:latin typeface="宋体" charset="-122"/>
              </a:rPr>
              <a:t>—</a:t>
            </a:r>
            <a:r>
              <a:rPr lang="zh-CN" altLang="en-US"/>
              <a:t>存储有关索引的信息</a:t>
            </a:r>
          </a:p>
          <a:p>
            <a:pPr lvl="1" eaLnBrk="1" hangingPunct="1"/>
            <a:r>
              <a:rPr lang="zh-CN" altLang="en-US"/>
              <a:t>文本</a:t>
            </a:r>
            <a:r>
              <a:rPr lang="en-US" altLang="zh-CN"/>
              <a:t>/</a:t>
            </a:r>
            <a:r>
              <a:rPr lang="zh-CN" altLang="en-US"/>
              <a:t>图像页面</a:t>
            </a:r>
            <a:r>
              <a:rPr lang="en-US" altLang="zh-CN">
                <a:latin typeface="宋体" charset="-122"/>
              </a:rPr>
              <a:t>—</a:t>
            </a:r>
            <a:r>
              <a:rPr lang="zh-CN" altLang="en-US"/>
              <a:t>存储文本或二进制大对象（</a:t>
            </a:r>
            <a:r>
              <a:rPr lang="en-US" altLang="zh-CN"/>
              <a:t>BLOB</a:t>
            </a:r>
            <a:r>
              <a:rPr lang="zh-CN" altLang="en-US"/>
              <a:t>）</a:t>
            </a:r>
          </a:p>
        </p:txBody>
      </p:sp>
      <p:pic>
        <p:nvPicPr>
          <p:cNvPr id="295941" name="Picture 5" descr="具有行偏移的 SQL Server 数据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209800"/>
            <a:ext cx="4267200" cy="375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95939">
                                            <p:txEl>
                                              <p:pRg st="0" end="0"/>
                                            </p:txEl>
                                          </p:spTgt>
                                        </p:tgtEl>
                                        <p:attrNameLst>
                                          <p:attrName>style.visibility</p:attrName>
                                        </p:attrNameLst>
                                      </p:cBhvr>
                                      <p:to>
                                        <p:strVal val="visible"/>
                                      </p:to>
                                    </p:set>
                                    <p:animEffect transition="in" filter="blinds(horizontal)">
                                      <p:cBhvr>
                                        <p:cTn id="7" dur="500"/>
                                        <p:tgtEl>
                                          <p:spTgt spid="295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5941"/>
                                        </p:tgtEl>
                                        <p:attrNameLst>
                                          <p:attrName>style.visibility</p:attrName>
                                        </p:attrNameLst>
                                      </p:cBhvr>
                                      <p:to>
                                        <p:strVal val="visible"/>
                                      </p:to>
                                    </p:set>
                                    <p:animEffect transition="in" filter="blinds(horizontal)">
                                      <p:cBhvr>
                                        <p:cTn id="12" dur="500"/>
                                        <p:tgtEl>
                                          <p:spTgt spid="2959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xit" presetSubtype="10" fill="hold" nodeType="clickEffect">
                                  <p:stCondLst>
                                    <p:cond delay="0"/>
                                  </p:stCondLst>
                                  <p:childTnLst>
                                    <p:animEffect transition="out" filter="checkerboard(across)">
                                      <p:cBhvr>
                                        <p:cTn id="16" dur="500"/>
                                        <p:tgtEl>
                                          <p:spTgt spid="295941"/>
                                        </p:tgtEl>
                                      </p:cBhvr>
                                    </p:animEffect>
                                    <p:set>
                                      <p:cBhvr>
                                        <p:cTn id="17" dur="1" fill="hold">
                                          <p:stCondLst>
                                            <p:cond delay="499"/>
                                          </p:stCondLst>
                                        </p:cTn>
                                        <p:tgtEl>
                                          <p:spTgt spid="295941"/>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5939">
                                            <p:txEl>
                                              <p:pRg st="1" end="1"/>
                                            </p:txEl>
                                          </p:spTgt>
                                        </p:tgtEl>
                                        <p:attrNameLst>
                                          <p:attrName>style.visibility</p:attrName>
                                        </p:attrNameLst>
                                      </p:cBhvr>
                                      <p:to>
                                        <p:strVal val="visible"/>
                                      </p:to>
                                    </p:set>
                                    <p:animEffect transition="in" filter="blinds(horizontal)">
                                      <p:cBhvr>
                                        <p:cTn id="22" dur="500"/>
                                        <p:tgtEl>
                                          <p:spTgt spid="295939">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95939">
                                            <p:txEl>
                                              <p:pRg st="2" end="2"/>
                                            </p:txEl>
                                          </p:spTgt>
                                        </p:tgtEl>
                                        <p:attrNameLst>
                                          <p:attrName>style.visibility</p:attrName>
                                        </p:attrNameLst>
                                      </p:cBhvr>
                                      <p:to>
                                        <p:strVal val="visible"/>
                                      </p:to>
                                    </p:set>
                                    <p:animEffect transition="in" filter="blinds(horizontal)">
                                      <p:cBhvr>
                                        <p:cTn id="25" dur="500"/>
                                        <p:tgtEl>
                                          <p:spTgt spid="295939">
                                            <p:txEl>
                                              <p:pRg st="2" end="2"/>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95939">
                                            <p:txEl>
                                              <p:pRg st="3" end="3"/>
                                            </p:txEl>
                                          </p:spTgt>
                                        </p:tgtEl>
                                        <p:attrNameLst>
                                          <p:attrName>style.visibility</p:attrName>
                                        </p:attrNameLst>
                                      </p:cBhvr>
                                      <p:to>
                                        <p:strVal val="visible"/>
                                      </p:to>
                                    </p:set>
                                    <p:animEffect transition="in" filter="blinds(horizontal)">
                                      <p:cBhvr>
                                        <p:cTn id="28" dur="500"/>
                                        <p:tgtEl>
                                          <p:spTgt spid="295939">
                                            <p:txEl>
                                              <p:pRg st="3" end="3"/>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95939">
                                            <p:txEl>
                                              <p:pRg st="4" end="4"/>
                                            </p:txEl>
                                          </p:spTgt>
                                        </p:tgtEl>
                                        <p:attrNameLst>
                                          <p:attrName>style.visibility</p:attrName>
                                        </p:attrNameLst>
                                      </p:cBhvr>
                                      <p:to>
                                        <p:strVal val="visible"/>
                                      </p:to>
                                    </p:set>
                                    <p:animEffect transition="in" filter="blinds(horizontal)">
                                      <p:cBhvr>
                                        <p:cTn id="31" dur="500"/>
                                        <p:tgtEl>
                                          <p:spTgt spid="295939">
                                            <p:txEl>
                                              <p:pRg st="4" end="4"/>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95939">
                                            <p:txEl>
                                              <p:pRg st="5" end="5"/>
                                            </p:txEl>
                                          </p:spTgt>
                                        </p:tgtEl>
                                        <p:attrNameLst>
                                          <p:attrName>style.visibility</p:attrName>
                                        </p:attrNameLst>
                                      </p:cBhvr>
                                      <p:to>
                                        <p:strVal val="visible"/>
                                      </p:to>
                                    </p:set>
                                    <p:animEffect transition="in" filter="blinds(horizontal)">
                                      <p:cBhvr>
                                        <p:cTn id="34" dur="500"/>
                                        <p:tgtEl>
                                          <p:spTgt spid="295939">
                                            <p:txEl>
                                              <p:pRg st="5" end="5"/>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95939">
                                            <p:txEl>
                                              <p:pRg st="6" end="6"/>
                                            </p:txEl>
                                          </p:spTgt>
                                        </p:tgtEl>
                                        <p:attrNameLst>
                                          <p:attrName>style.visibility</p:attrName>
                                        </p:attrNameLst>
                                      </p:cBhvr>
                                      <p:to>
                                        <p:strVal val="visible"/>
                                      </p:to>
                                    </p:set>
                                    <p:animEffect transition="in" filter="blinds(horizontal)">
                                      <p:cBhvr>
                                        <p:cTn id="37" dur="500"/>
                                        <p:tgtEl>
                                          <p:spTgt spid="2959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zh-CN" altLang="en-US"/>
              <a:t>盘区</a:t>
            </a:r>
          </a:p>
        </p:txBody>
      </p:sp>
      <p:sp>
        <p:nvSpPr>
          <p:cNvPr id="76803" name="Rectangle 3"/>
          <p:cNvSpPr>
            <a:spLocks noGrp="1" noChangeArrowheads="1"/>
          </p:cNvSpPr>
          <p:nvPr>
            <p:ph type="body" idx="1"/>
          </p:nvPr>
        </p:nvSpPr>
        <p:spPr/>
        <p:txBody>
          <a:bodyPr/>
          <a:lstStyle/>
          <a:p>
            <a:pPr eaLnBrk="1" hangingPunct="1"/>
            <a:r>
              <a:rPr lang="zh-CN" altLang="en-US"/>
              <a:t>盘区（</a:t>
            </a:r>
            <a:r>
              <a:rPr lang="en-US" altLang="zh-CN"/>
              <a:t>extent</a:t>
            </a:r>
            <a:r>
              <a:rPr lang="zh-CN" altLang="en-US"/>
              <a:t>）是由</a:t>
            </a:r>
            <a:r>
              <a:rPr lang="en-US" altLang="zh-CN"/>
              <a:t>8</a:t>
            </a:r>
            <a:r>
              <a:rPr lang="zh-CN" altLang="en-US"/>
              <a:t>个连续的页面组成的数据结构，大小为</a:t>
            </a:r>
            <a:r>
              <a:rPr lang="en-US" altLang="zh-CN"/>
              <a:t>8X8KB=64KB</a:t>
            </a:r>
            <a:r>
              <a:rPr lang="zh-CN" altLang="en-US"/>
              <a:t>。</a:t>
            </a:r>
          </a:p>
          <a:p>
            <a:pPr eaLnBrk="1" hangingPunct="1"/>
            <a:r>
              <a:rPr lang="zh-CN" altLang="en-US"/>
              <a:t>盘区是表和索引分配存储空间的单位。</a:t>
            </a:r>
          </a:p>
        </p:txBody>
      </p:sp>
      <p:pic>
        <p:nvPicPr>
          <p:cNvPr id="76804" name="Picture 5" descr="混合区和统一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667000"/>
            <a:ext cx="70866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dir="ver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zh-CN" altLang="en-US"/>
              <a:t>数据库逻辑组件</a:t>
            </a:r>
          </a:p>
        </p:txBody>
      </p:sp>
      <p:graphicFrame>
        <p:nvGraphicFramePr>
          <p:cNvPr id="49188" name="Group 36"/>
          <p:cNvGraphicFramePr>
            <a:graphicFrameLocks noGrp="1"/>
          </p:cNvGraphicFramePr>
          <p:nvPr>
            <p:ph idx="1"/>
          </p:nvPr>
        </p:nvGraphicFramePr>
        <p:xfrm>
          <a:off x="457200" y="1295400"/>
          <a:ext cx="8229600" cy="2109788"/>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22275">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约束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2275">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默认值</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触发器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0688">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索引</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用户定义的数据类型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2275">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用户定义的函数</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2275">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存储过程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50000"/>
                        </a:spcBef>
                        <a:spcAft>
                          <a:spcPct val="30000"/>
                        </a:spcAft>
                        <a:buClrTx/>
                        <a:buSzTx/>
                        <a:buFontTx/>
                        <a:buNone/>
                        <a:tabLst/>
                      </a:pPr>
                      <a:r>
                        <a:rPr kumimoji="0" lang="zh-CN" altLang="en-US" sz="1800" b="0" i="0" u="none" strike="noStrike" cap="none" normalizeH="0" baseline="0">
                          <a:ln>
                            <a:noFill/>
                          </a:ln>
                          <a:solidFill>
                            <a:schemeClr val="tx1"/>
                          </a:solidFill>
                          <a:effectLst/>
                          <a:latin typeface="Arial" charset="0"/>
                          <a:ea typeface="黑体" pitchFamily="2" charset="-122"/>
                        </a:rPr>
                        <a:t>视图</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zh-CN"/>
              <a:t>SQL </a:t>
            </a:r>
            <a:r>
              <a:rPr lang="zh-CN" altLang="en-US"/>
              <a:t>查询分析器</a:t>
            </a:r>
          </a:p>
        </p:txBody>
      </p:sp>
      <p:sp>
        <p:nvSpPr>
          <p:cNvPr id="81923" name="Rectangle 3"/>
          <p:cNvSpPr>
            <a:spLocks noGrp="1" noChangeArrowheads="1"/>
          </p:cNvSpPr>
          <p:nvPr>
            <p:ph type="body" idx="1"/>
          </p:nvPr>
        </p:nvSpPr>
        <p:spPr/>
        <p:txBody>
          <a:bodyPr/>
          <a:lstStyle/>
          <a:p>
            <a:pPr eaLnBrk="1" hangingPunct="1">
              <a:lnSpc>
                <a:spcPct val="90000"/>
              </a:lnSpc>
            </a:pPr>
            <a:r>
              <a:rPr lang="en-US" altLang="zh-CN" sz="1800"/>
              <a:t>SQL </a:t>
            </a:r>
            <a:r>
              <a:rPr lang="zh-CN" altLang="en-US" sz="1800"/>
              <a:t>查询分析器是一个图形用户界面，用以交互地设计和测试 </a:t>
            </a:r>
            <a:r>
              <a:rPr lang="en-US" altLang="zh-CN" sz="1800"/>
              <a:t>Transact-SQL </a:t>
            </a:r>
            <a:r>
              <a:rPr lang="zh-CN" altLang="en-US" sz="1800"/>
              <a:t>语句、批处理和脚本。可以从 </a:t>
            </a:r>
            <a:r>
              <a:rPr lang="en-US" altLang="zh-CN" sz="1800"/>
              <a:t>SQL Server </a:t>
            </a:r>
            <a:r>
              <a:rPr lang="zh-CN" altLang="en-US" sz="1800"/>
              <a:t>企业管理器调用 </a:t>
            </a:r>
            <a:r>
              <a:rPr lang="en-US" altLang="zh-CN" sz="1800"/>
              <a:t>SQL </a:t>
            </a:r>
            <a:r>
              <a:rPr lang="zh-CN" altLang="en-US" sz="1800"/>
              <a:t>查询分析器。</a:t>
            </a:r>
          </a:p>
          <a:p>
            <a:pPr eaLnBrk="1" hangingPunct="1">
              <a:lnSpc>
                <a:spcPct val="90000"/>
              </a:lnSpc>
            </a:pPr>
            <a:r>
              <a:rPr lang="en-US" altLang="zh-CN" sz="1800"/>
              <a:t>SQL </a:t>
            </a:r>
            <a:r>
              <a:rPr lang="zh-CN" altLang="en-US" sz="1800"/>
              <a:t>查询分析器提供： </a:t>
            </a:r>
          </a:p>
          <a:p>
            <a:pPr lvl="1" eaLnBrk="1" hangingPunct="1">
              <a:lnSpc>
                <a:spcPct val="90000"/>
              </a:lnSpc>
            </a:pPr>
            <a:r>
              <a:rPr lang="zh-CN" altLang="en-US" sz="1800"/>
              <a:t>用于键入 </a:t>
            </a:r>
            <a:r>
              <a:rPr lang="en-US" altLang="zh-CN" sz="1800"/>
              <a:t>Transact-SQL </a:t>
            </a:r>
            <a:r>
              <a:rPr lang="zh-CN" altLang="en-US" sz="1800"/>
              <a:t>语句的自由格式文本编辑器。</a:t>
            </a:r>
          </a:p>
          <a:p>
            <a:pPr lvl="1" eaLnBrk="1" hangingPunct="1">
              <a:lnSpc>
                <a:spcPct val="90000"/>
              </a:lnSpc>
            </a:pPr>
            <a:r>
              <a:rPr lang="zh-CN" altLang="en-US" sz="1800"/>
              <a:t>在 </a:t>
            </a:r>
            <a:r>
              <a:rPr lang="en-US" altLang="zh-CN" sz="1800"/>
              <a:t>Transact-SQL </a:t>
            </a:r>
            <a:r>
              <a:rPr lang="zh-CN" altLang="en-US" sz="1800"/>
              <a:t>语法中使用不同的颜色，以提高复杂语句的易读性。</a:t>
            </a:r>
          </a:p>
          <a:p>
            <a:pPr lvl="1" eaLnBrk="1" hangingPunct="1">
              <a:lnSpc>
                <a:spcPct val="90000"/>
              </a:lnSpc>
            </a:pPr>
            <a:r>
              <a:rPr lang="zh-CN" altLang="en-US" sz="1800"/>
              <a:t>对象浏览器和对象搜索工具，可以轻松查找数据库中的对象和对象结构。</a:t>
            </a:r>
          </a:p>
          <a:p>
            <a:pPr lvl="1" eaLnBrk="1" hangingPunct="1">
              <a:lnSpc>
                <a:spcPct val="90000"/>
              </a:lnSpc>
            </a:pPr>
            <a:r>
              <a:rPr lang="zh-CN" altLang="en-US" sz="1800"/>
              <a:t>模板，可用于加快创建 </a:t>
            </a:r>
            <a:r>
              <a:rPr lang="en-US" altLang="zh-CN" sz="1800"/>
              <a:t>SQL Server </a:t>
            </a:r>
            <a:r>
              <a:rPr lang="zh-CN" altLang="en-US" sz="1800"/>
              <a:t>对象的 </a:t>
            </a:r>
            <a:r>
              <a:rPr lang="en-US" altLang="zh-CN" sz="1800"/>
              <a:t>Transact-SQL </a:t>
            </a:r>
            <a:r>
              <a:rPr lang="zh-CN" altLang="en-US" sz="1800"/>
              <a:t>语句的开发速度。模板是包含创建数据库对象所需的 </a:t>
            </a:r>
            <a:r>
              <a:rPr lang="en-US" altLang="zh-CN" sz="1800"/>
              <a:t>Transact-SQL </a:t>
            </a:r>
            <a:r>
              <a:rPr lang="zh-CN" altLang="en-US" sz="1800"/>
              <a:t>语句基本结构的文件。</a:t>
            </a:r>
          </a:p>
          <a:p>
            <a:pPr lvl="1" eaLnBrk="1" hangingPunct="1">
              <a:lnSpc>
                <a:spcPct val="90000"/>
              </a:lnSpc>
            </a:pPr>
            <a:r>
              <a:rPr lang="zh-CN" altLang="en-US" sz="1800"/>
              <a:t>用于分析存储过程的交互式调试工具。</a:t>
            </a:r>
          </a:p>
          <a:p>
            <a:pPr lvl="1" eaLnBrk="1" hangingPunct="1">
              <a:lnSpc>
                <a:spcPct val="90000"/>
              </a:lnSpc>
            </a:pPr>
            <a:r>
              <a:rPr lang="zh-CN" altLang="en-US" sz="1800"/>
              <a:t>以网格或自由格式文本窗口的形式显示结果。</a:t>
            </a:r>
          </a:p>
          <a:p>
            <a:pPr lvl="1" eaLnBrk="1" hangingPunct="1">
              <a:lnSpc>
                <a:spcPct val="90000"/>
              </a:lnSpc>
            </a:pPr>
            <a:r>
              <a:rPr lang="zh-CN" altLang="en-US" sz="1800"/>
              <a:t>显示计划信息的图形关系图，用以说明内置在 </a:t>
            </a:r>
            <a:r>
              <a:rPr lang="en-US" altLang="zh-CN" sz="1800"/>
              <a:t>Transact-SQL </a:t>
            </a:r>
            <a:r>
              <a:rPr lang="zh-CN" altLang="en-US" sz="1800"/>
              <a:t>语句执行计划中的逻辑步骤。</a:t>
            </a:r>
          </a:p>
        </p:txBody>
      </p:sp>
    </p:spTree>
  </p:cSld>
  <p:clrMapOvr>
    <a:masterClrMapping/>
  </p:clrMapOvr>
  <p:transition>
    <p:zoom/>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CN"/>
              <a:t>sqlcmd </a:t>
            </a:r>
            <a:r>
              <a:rPr lang="zh-CN" altLang="en-US"/>
              <a:t>实用工具</a:t>
            </a:r>
          </a:p>
        </p:txBody>
      </p:sp>
      <p:sp>
        <p:nvSpPr>
          <p:cNvPr id="82947" name="Rectangle 3"/>
          <p:cNvSpPr>
            <a:spLocks noGrp="1" noChangeArrowheads="1"/>
          </p:cNvSpPr>
          <p:nvPr>
            <p:ph type="body" idx="1"/>
          </p:nvPr>
        </p:nvSpPr>
        <p:spPr/>
        <p:txBody>
          <a:bodyPr/>
          <a:lstStyle/>
          <a:p>
            <a:pPr eaLnBrk="1" hangingPunct="1"/>
            <a:r>
              <a:rPr lang="zh-CN" altLang="en-US"/>
              <a:t>使用 </a:t>
            </a:r>
            <a:r>
              <a:rPr lang="en-US" altLang="zh-CN"/>
              <a:t>sqlcmd </a:t>
            </a:r>
            <a:r>
              <a:rPr lang="zh-CN" altLang="en-US"/>
              <a:t>实用工具可以在命令提示符处输入 </a:t>
            </a:r>
            <a:r>
              <a:rPr lang="en-US" altLang="zh-CN"/>
              <a:t>Transact-SQL </a:t>
            </a:r>
            <a:r>
              <a:rPr lang="zh-CN" altLang="en-US"/>
              <a:t>语句、系统过程和脚本文件。</a:t>
            </a:r>
          </a:p>
          <a:p>
            <a:pPr eaLnBrk="1" hangingPunct="1"/>
            <a:endParaRPr lang="en-US" altLang="zh-CN"/>
          </a:p>
        </p:txBody>
      </p:sp>
    </p:spTree>
  </p:cSld>
  <p:clrMapOvr>
    <a:masterClrMapping/>
  </p:clrMapOvr>
  <p:transition>
    <p:checker dir="ver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dirty="0"/>
              <a:t>要求</a:t>
            </a:r>
          </a:p>
        </p:txBody>
      </p:sp>
      <p:sp>
        <p:nvSpPr>
          <p:cNvPr id="84995" name="内容占位符 2"/>
          <p:cNvSpPr>
            <a:spLocks noGrp="1"/>
          </p:cNvSpPr>
          <p:nvPr>
            <p:ph idx="1"/>
          </p:nvPr>
        </p:nvSpPr>
        <p:spPr/>
        <p:txBody>
          <a:bodyPr/>
          <a:lstStyle/>
          <a:p>
            <a:r>
              <a:rPr lang="zh-CN" altLang="en-US" dirty="0"/>
              <a:t>掌握：</a:t>
            </a:r>
            <a:r>
              <a:rPr lang="en-US" altLang="zh-CN" dirty="0"/>
              <a:t>SQL Server</a:t>
            </a:r>
            <a:r>
              <a:rPr lang="zh-CN" altLang="en-US" dirty="0"/>
              <a:t>服务器的概念，服务器的启动、连接的操作。理解实例的概念，能够区分默认实例与有名实例。</a:t>
            </a:r>
            <a:endParaRPr lang="en-US" altLang="zh-CN" dirty="0"/>
          </a:p>
          <a:p>
            <a:r>
              <a:rPr lang="zh-CN" altLang="en-US" dirty="0"/>
              <a:t>掌握：</a:t>
            </a:r>
            <a:r>
              <a:rPr lang="en-US" altLang="zh-CN" dirty="0"/>
              <a:t>SQL Server</a:t>
            </a:r>
            <a:r>
              <a:rPr lang="zh-CN" altLang="en-US" dirty="0"/>
              <a:t>身份验证模式；能够认识两种身份验证的安全性；能够识别</a:t>
            </a:r>
            <a:r>
              <a:rPr lang="en-US" altLang="zh-CN" dirty="0"/>
              <a:t>Windows</a:t>
            </a:r>
            <a:r>
              <a:rPr lang="zh-CN" altLang="en-US" dirty="0"/>
              <a:t>登录与</a:t>
            </a:r>
            <a:r>
              <a:rPr lang="en-US" altLang="zh-CN" dirty="0"/>
              <a:t>SQL Server</a:t>
            </a:r>
            <a:r>
              <a:rPr lang="zh-CN" altLang="en-US" dirty="0"/>
              <a:t>登录。</a:t>
            </a:r>
            <a:endParaRPr lang="en-US" altLang="zh-CN" dirty="0"/>
          </a:p>
          <a:p>
            <a:r>
              <a:rPr lang="zh-CN" altLang="en-US" dirty="0"/>
              <a:t>掌握：</a:t>
            </a:r>
            <a:r>
              <a:rPr lang="en-US" altLang="zh-CN" dirty="0"/>
              <a:t>SQL Server</a:t>
            </a:r>
            <a:r>
              <a:rPr lang="zh-CN" altLang="en-US" dirty="0"/>
              <a:t>登录、数据库用户、服务器角色、数据库角色的概念与相互关系。掌握</a:t>
            </a:r>
            <a:r>
              <a:rPr lang="en-US" altLang="zh-CN" dirty="0"/>
              <a:t>sysadmin</a:t>
            </a:r>
            <a:r>
              <a:rPr lang="zh-CN" altLang="en-US" dirty="0"/>
              <a:t>服务器角色、</a:t>
            </a:r>
            <a:r>
              <a:rPr lang="en-US" altLang="zh-CN" dirty="0" err="1"/>
              <a:t>db_owner</a:t>
            </a:r>
            <a:r>
              <a:rPr lang="zh-CN" altLang="en-US" dirty="0"/>
              <a:t>数据库角色、</a:t>
            </a:r>
            <a:r>
              <a:rPr lang="en-US" altLang="zh-CN" dirty="0" err="1"/>
              <a:t>dbo</a:t>
            </a:r>
            <a:r>
              <a:rPr lang="zh-CN" altLang="en-US" dirty="0"/>
              <a:t>数据库用户。</a:t>
            </a:r>
            <a:endParaRPr lang="en-US" altLang="zh-CN" dirty="0"/>
          </a:p>
          <a:p>
            <a:r>
              <a:rPr lang="zh-CN" altLang="en-US" dirty="0"/>
              <a:t>掌握：服务器角色、数据库角色、特定对象权限三种不同授权方法。</a:t>
            </a:r>
            <a:endParaRPr lang="en-US" altLang="zh-CN" dirty="0"/>
          </a:p>
          <a:p>
            <a:r>
              <a:rPr lang="zh-CN" altLang="en-US" dirty="0"/>
              <a:t>了解：架构的概念。</a:t>
            </a:r>
            <a:endParaRPr lang="en-US" altLang="zh-CN"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a:t>为何要使用</a:t>
            </a:r>
            <a:r>
              <a:rPr lang="en-US" altLang="zh-CN"/>
              <a:t>NoSQL</a:t>
            </a:r>
            <a:r>
              <a:rPr lang="zh-CN" altLang="en-US"/>
              <a:t>数据库</a:t>
            </a:r>
          </a:p>
        </p:txBody>
      </p:sp>
      <p:sp>
        <p:nvSpPr>
          <p:cNvPr id="9219" name="内容占位符 2"/>
          <p:cNvSpPr>
            <a:spLocks noGrp="1"/>
          </p:cNvSpPr>
          <p:nvPr>
            <p:ph idx="1"/>
          </p:nvPr>
        </p:nvSpPr>
        <p:spPr/>
        <p:txBody>
          <a:bodyPr/>
          <a:lstStyle/>
          <a:p>
            <a:r>
              <a:rPr lang="en-US" altLang="zh-CN" dirty="0" err="1"/>
              <a:t>NoSQL</a:t>
            </a:r>
            <a:r>
              <a:rPr lang="zh-CN" altLang="en-US" dirty="0"/>
              <a:t>具有灵活的数据模型，可以处理非结构化</a:t>
            </a:r>
            <a:r>
              <a:rPr lang="en-US" altLang="zh-CN" dirty="0"/>
              <a:t>/</a:t>
            </a:r>
            <a:r>
              <a:rPr lang="zh-CN" altLang="en-US" dirty="0"/>
              <a:t>半结构化的大数据</a:t>
            </a:r>
            <a:endParaRPr lang="en-US" altLang="zh-CN" dirty="0"/>
          </a:p>
          <a:p>
            <a:r>
              <a:rPr lang="en-US" altLang="zh-CN" dirty="0" err="1"/>
              <a:t>NoSQL</a:t>
            </a:r>
            <a:r>
              <a:rPr lang="zh-CN" altLang="en-US" dirty="0"/>
              <a:t>很容易实现可伸缩性</a:t>
            </a:r>
            <a:r>
              <a:rPr lang="en-US" altLang="zh-CN" dirty="0"/>
              <a:t>(</a:t>
            </a:r>
            <a:r>
              <a:rPr lang="zh-CN" altLang="en-US" dirty="0"/>
              <a:t>向上扩展与水平扩展</a:t>
            </a:r>
            <a:r>
              <a:rPr lang="en-US" altLang="zh-CN" dirty="0"/>
              <a:t>)</a:t>
            </a:r>
          </a:p>
          <a:p>
            <a:r>
              <a:rPr lang="zh-CN" altLang="en-US" dirty="0"/>
              <a:t>动态模式（无模式）</a:t>
            </a:r>
            <a:endParaRPr lang="en-US" altLang="zh-CN" dirty="0"/>
          </a:p>
          <a:p>
            <a:r>
              <a:rPr lang="zh-CN" altLang="en-US" dirty="0"/>
              <a:t>自动分片</a:t>
            </a:r>
            <a:endParaRPr lang="en-US" altLang="zh-CN" dirty="0"/>
          </a:p>
          <a:p>
            <a:r>
              <a:rPr lang="zh-CN" altLang="en-US" dirty="0"/>
              <a:t>复制</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要求</a:t>
            </a:r>
          </a:p>
        </p:txBody>
      </p:sp>
      <p:sp>
        <p:nvSpPr>
          <p:cNvPr id="3" name="内容占位符 2"/>
          <p:cNvSpPr>
            <a:spLocks noGrp="1"/>
          </p:cNvSpPr>
          <p:nvPr>
            <p:ph idx="1"/>
          </p:nvPr>
        </p:nvSpPr>
        <p:spPr/>
        <p:txBody>
          <a:bodyPr/>
          <a:lstStyle/>
          <a:p>
            <a:r>
              <a:rPr lang="zh-CN" altLang="en-US" dirty="0"/>
              <a:t>掌握：数据库架构，了解系统数据库与用户数据库的区别，了解</a:t>
            </a:r>
            <a:r>
              <a:rPr lang="en-US" altLang="zh-CN" dirty="0"/>
              <a:t>Master</a:t>
            </a:r>
            <a:r>
              <a:rPr lang="zh-CN" altLang="en-US" dirty="0"/>
              <a:t>、</a:t>
            </a:r>
            <a:r>
              <a:rPr lang="en-US" altLang="zh-CN" dirty="0"/>
              <a:t>Model</a:t>
            </a:r>
            <a:r>
              <a:rPr lang="zh-CN" altLang="en-US" dirty="0"/>
              <a:t>、</a:t>
            </a:r>
            <a:r>
              <a:rPr lang="en-US" altLang="zh-CN" dirty="0" err="1"/>
              <a:t>Tempdb</a:t>
            </a:r>
            <a:r>
              <a:rPr lang="zh-CN" altLang="en-US" dirty="0"/>
              <a:t>数据库的作用。</a:t>
            </a:r>
            <a:endParaRPr lang="en-US" altLang="zh-CN" dirty="0"/>
          </a:p>
          <a:p>
            <a:r>
              <a:rPr lang="zh-CN" altLang="en-US" dirty="0"/>
              <a:t>掌握：数据库文件的概念，包括主数据文件与次数据文件；掌握事务日志文件的内容、目的与如何进行故障恢复的原理。</a:t>
            </a:r>
          </a:p>
          <a:p>
            <a:r>
              <a:rPr lang="zh-CN" altLang="en-US" dirty="0"/>
              <a:t>了解：文件组的概念；逻辑与物理文件名。</a:t>
            </a:r>
            <a:endParaRPr lang="en-US" altLang="zh-CN" dirty="0"/>
          </a:p>
          <a:p>
            <a:r>
              <a:rPr lang="zh-CN" altLang="en-US" dirty="0"/>
              <a:t>掌握：数据库的物理存储结构，掌握盘区与页面的概念及对应关系。</a:t>
            </a:r>
            <a:endParaRPr lang="en-US" altLang="zh-CN" dirty="0"/>
          </a:p>
          <a:p>
            <a:r>
              <a:rPr lang="zh-CN" altLang="en-US" dirty="0"/>
              <a:t>掌握：对象的四级结构名称，服务器</a:t>
            </a:r>
            <a:r>
              <a:rPr lang="en-US" altLang="zh-CN" dirty="0"/>
              <a:t>.</a:t>
            </a:r>
            <a:r>
              <a:rPr lang="zh-CN" altLang="en-US" dirty="0"/>
              <a:t>数据库</a:t>
            </a:r>
            <a:r>
              <a:rPr lang="en-US" altLang="zh-CN" dirty="0"/>
              <a:t>.</a:t>
            </a:r>
            <a:r>
              <a:rPr lang="zh-CN" altLang="en-US" dirty="0"/>
              <a:t>架构</a:t>
            </a:r>
            <a:r>
              <a:rPr lang="en-US" altLang="zh-CN" dirty="0"/>
              <a:t>.</a:t>
            </a:r>
            <a:r>
              <a:rPr lang="zh-CN" altLang="en-US" dirty="0"/>
              <a:t>对象</a:t>
            </a:r>
            <a:endParaRPr lang="en-US" altLang="zh-CN" dirty="0"/>
          </a:p>
          <a:p>
            <a:endParaRPr lang="zh-CN" altLang="en-US" dirty="0"/>
          </a:p>
        </p:txBody>
      </p:sp>
    </p:spTree>
    <p:extLst>
      <p:ext uri="{BB962C8B-B14F-4D97-AF65-F5344CB8AC3E}">
        <p14:creationId xmlns:p14="http://schemas.microsoft.com/office/powerpoint/2010/main" val="31000008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考试类型</a:t>
            </a:r>
          </a:p>
        </p:txBody>
      </p:sp>
      <p:sp>
        <p:nvSpPr>
          <p:cNvPr id="3" name="内容占位符 2"/>
          <p:cNvSpPr>
            <a:spLocks noGrp="1"/>
          </p:cNvSpPr>
          <p:nvPr>
            <p:ph idx="1"/>
          </p:nvPr>
        </p:nvSpPr>
        <p:spPr/>
        <p:txBody>
          <a:bodyPr/>
          <a:lstStyle/>
          <a:p>
            <a:r>
              <a:rPr lang="zh-CN" altLang="en-US" dirty="0"/>
              <a:t>概念与操作选择题</a:t>
            </a:r>
            <a:endParaRPr lang="en-US" altLang="zh-CN" dirty="0"/>
          </a:p>
          <a:p>
            <a:r>
              <a:rPr lang="zh-CN" altLang="en-US" dirty="0"/>
              <a:t>概念填空题</a:t>
            </a:r>
            <a:endParaRPr lang="en-US" altLang="zh-CN" dirty="0"/>
          </a:p>
          <a:p>
            <a:r>
              <a:rPr lang="zh-CN" altLang="en-US" dirty="0"/>
              <a:t>操作简述题</a:t>
            </a:r>
          </a:p>
        </p:txBody>
      </p:sp>
    </p:spTree>
    <p:extLst>
      <p:ext uri="{BB962C8B-B14F-4D97-AF65-F5344CB8AC3E}">
        <p14:creationId xmlns:p14="http://schemas.microsoft.com/office/powerpoint/2010/main" val="6004453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ctrTitle"/>
          </p:nvPr>
        </p:nvSpPr>
        <p:spPr/>
        <p:txBody>
          <a:bodyPr/>
          <a:lstStyle/>
          <a:p>
            <a:pPr eaLnBrk="1" hangingPunct="1"/>
            <a:r>
              <a:rPr lang="en-US" altLang="zh-CN"/>
              <a:t>Transact-SQL</a:t>
            </a:r>
          </a:p>
        </p:txBody>
      </p:sp>
      <p:sp>
        <p:nvSpPr>
          <p:cNvPr id="107523" name="Rectangle 3"/>
          <p:cNvSpPr>
            <a:spLocks noGrp="1" noChangeArrowheads="1"/>
          </p:cNvSpPr>
          <p:nvPr>
            <p:ph type="subTitle" idx="1"/>
          </p:nvPr>
        </p:nvSpPr>
        <p:spPr/>
        <p:txBody>
          <a:bodyPr/>
          <a:lstStyle/>
          <a:p>
            <a:pPr eaLnBrk="1" hangingPunct="1">
              <a:lnSpc>
                <a:spcPct val="110000"/>
              </a:lnSpc>
            </a:pPr>
            <a:r>
              <a:rPr lang="zh-CN" altLang="en-US" sz="1600"/>
              <a:t>北京理工大学计算机科学技术学院</a:t>
            </a:r>
          </a:p>
          <a:p>
            <a:pPr eaLnBrk="1" hangingPunct="1">
              <a:lnSpc>
                <a:spcPct val="110000"/>
              </a:lnSpc>
            </a:pPr>
            <a:r>
              <a:rPr lang="zh-CN" altLang="en-US" sz="1600"/>
              <a:t>郭贵锁</a:t>
            </a:r>
          </a:p>
          <a:p>
            <a:pPr eaLnBrk="1" hangingPunct="1">
              <a:lnSpc>
                <a:spcPct val="110000"/>
              </a:lnSpc>
            </a:pPr>
            <a:r>
              <a:rPr lang="en-US" altLang="zh-CN" sz="1600">
                <a:hlinkClick r:id="rId2"/>
              </a:rPr>
              <a:t>guoguisuo@bit.edu.cn</a:t>
            </a:r>
            <a:endParaRPr lang="en-US" altLang="zh-CN" sz="1600"/>
          </a:p>
          <a:p>
            <a:pPr eaLnBrk="1" hangingPunct="1">
              <a:lnSpc>
                <a:spcPct val="110000"/>
              </a:lnSpc>
            </a:pPr>
            <a:r>
              <a:rPr lang="zh-CN" altLang="en-US" sz="1600"/>
              <a:t>资料下载</a:t>
            </a:r>
            <a:r>
              <a:rPr lang="en-US" altLang="zh-CN" sz="1600"/>
              <a:t>:bitdbsystem@sina.cn</a:t>
            </a:r>
          </a:p>
        </p:txBody>
      </p:sp>
    </p:spTree>
  </p:cSld>
  <p:clrMapOvr>
    <a:masterClrMapping/>
  </p:clrMapOvr>
  <p:transition>
    <p:zoom/>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tLang="zh-CN"/>
              <a:t>Transact-SQL</a:t>
            </a:r>
          </a:p>
        </p:txBody>
      </p:sp>
      <p:sp>
        <p:nvSpPr>
          <p:cNvPr id="108547" name="Rectangle 3"/>
          <p:cNvSpPr>
            <a:spLocks noGrp="1" noChangeArrowheads="1"/>
          </p:cNvSpPr>
          <p:nvPr>
            <p:ph type="body" idx="1"/>
          </p:nvPr>
        </p:nvSpPr>
        <p:spPr/>
        <p:txBody>
          <a:bodyPr/>
          <a:lstStyle/>
          <a:p>
            <a:pPr eaLnBrk="1" hangingPunct="1"/>
            <a:r>
              <a:rPr lang="en-US" altLang="zh-CN"/>
              <a:t>Transact-SQL </a:t>
            </a:r>
            <a:r>
              <a:rPr lang="zh-CN" altLang="en-US"/>
              <a:t>语言用于管理 </a:t>
            </a:r>
            <a:r>
              <a:rPr lang="en-US" altLang="zh-CN"/>
              <a:t>SQL Server </a:t>
            </a:r>
            <a:r>
              <a:rPr lang="zh-CN" altLang="en-US"/>
              <a:t>数据库引擎实例，创建和管理数据库对象，以及插入、检索、修改和删除数据。</a:t>
            </a:r>
            <a:r>
              <a:rPr lang="en-US" altLang="zh-CN"/>
              <a:t>Transact-SQL </a:t>
            </a:r>
            <a:r>
              <a:rPr lang="zh-CN" altLang="en-US"/>
              <a:t>是对按照国际标准化组织 </a:t>
            </a:r>
            <a:r>
              <a:rPr lang="en-US" altLang="zh-CN"/>
              <a:t>(ISO) </a:t>
            </a:r>
            <a:r>
              <a:rPr lang="zh-CN" altLang="en-US"/>
              <a:t>和美国国家标准协会 </a:t>
            </a:r>
            <a:r>
              <a:rPr lang="en-US" altLang="zh-CN"/>
              <a:t>(ANSI) </a:t>
            </a:r>
            <a:r>
              <a:rPr lang="zh-CN" altLang="en-US"/>
              <a:t>发布的 </a:t>
            </a:r>
            <a:r>
              <a:rPr lang="en-US" altLang="zh-CN"/>
              <a:t>SQL </a:t>
            </a:r>
            <a:r>
              <a:rPr lang="zh-CN" altLang="en-US"/>
              <a:t>标准定义的语言的扩展。</a:t>
            </a:r>
          </a:p>
          <a:p>
            <a:pPr eaLnBrk="1" hangingPunct="1"/>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tLang="zh-CN"/>
              <a:t>Transact-SQL</a:t>
            </a:r>
            <a:r>
              <a:rPr lang="zh-CN" altLang="en-US"/>
              <a:t>的元素</a:t>
            </a:r>
          </a:p>
        </p:txBody>
      </p:sp>
      <p:graphicFrame>
        <p:nvGraphicFramePr>
          <p:cNvPr id="439299" name="Group 3"/>
          <p:cNvGraphicFramePr>
            <a:graphicFrameLocks noGrp="1"/>
          </p:cNvGraphicFramePr>
          <p:nvPr>
            <p:ph idx="1"/>
          </p:nvPr>
        </p:nvGraphicFramePr>
        <p:xfrm>
          <a:off x="457200" y="1066800"/>
          <a:ext cx="8229600" cy="5283201"/>
        </p:xfrm>
        <a:graphic>
          <a:graphicData uri="http://schemas.openxmlformats.org/drawingml/2006/table">
            <a:tbl>
              <a:tblPr/>
              <a:tblGrid>
                <a:gridCol w="17526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489009">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Arial" charset="0"/>
                          <a:ea typeface="黑体" pitchFamily="2" charset="-122"/>
                        </a:rPr>
                        <a:t>元素 </a:t>
                      </a:r>
                      <a:endParaRPr kumimoji="0" lang="zh-CN" altLang="en-US" sz="1800" b="1" i="0" u="none" strike="noStrike" cap="none" normalizeH="0" baseline="0">
                        <a:ln>
                          <a:noFill/>
                        </a:ln>
                        <a:solidFill>
                          <a:schemeClr val="tx1"/>
                        </a:solidFill>
                        <a:effectLst/>
                        <a:latin typeface="Arial" charset="0"/>
                        <a:ea typeface="黑体" pitchFamily="2" charset="-122"/>
                      </a:endParaRP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Arial" charset="0"/>
                          <a:ea typeface="黑体" pitchFamily="2" charset="-122"/>
                        </a:rPr>
                        <a:t>说明 </a:t>
                      </a:r>
                      <a:endParaRPr kumimoji="0" lang="zh-CN" altLang="en-US" sz="1800" b="1" i="0" u="none" strike="noStrike" cap="none" normalizeH="0" baseline="0">
                        <a:ln>
                          <a:noFill/>
                        </a:ln>
                        <a:solidFill>
                          <a:schemeClr val="tx1"/>
                        </a:solidFill>
                        <a:effectLst/>
                        <a:latin typeface="Arial" charset="0"/>
                        <a:ea typeface="黑体" pitchFamily="2" charset="-122"/>
                      </a:endParaRP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49059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标识符</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表、视图、列、数据库和服务器等对象的名称。</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9384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数据类型</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定义数据对象（如列、变量和参数）所包含的数据的类型。</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0027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函数</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语法元素，可以接受零个、一个或多个输入值，并返回一个标量值或表格形式的一组值。示例包括将多个值相加的 </a:t>
                      </a:r>
                      <a:r>
                        <a:rPr kumimoji="0" lang="en-US" altLang="zh-CN" sz="1800" b="1" i="0" u="none" strike="noStrike" cap="none" normalizeH="0" baseline="0">
                          <a:ln>
                            <a:noFill/>
                          </a:ln>
                          <a:solidFill>
                            <a:schemeClr val="tx1"/>
                          </a:solidFill>
                          <a:effectLst/>
                          <a:latin typeface="宋体" pitchFamily="2" charset="-122"/>
                          <a:ea typeface="黑体" pitchFamily="2" charset="-122"/>
                        </a:rPr>
                        <a:t>SUM </a:t>
                      </a:r>
                      <a:r>
                        <a:rPr kumimoji="0" lang="zh-CN" altLang="en-US" sz="1800" b="1" i="0" u="none" strike="noStrike" cap="none" normalizeH="0" baseline="0">
                          <a:ln>
                            <a:noFill/>
                          </a:ln>
                          <a:solidFill>
                            <a:schemeClr val="tx1"/>
                          </a:solidFill>
                          <a:effectLst/>
                          <a:latin typeface="宋体" pitchFamily="2" charset="-122"/>
                          <a:ea typeface="黑体" pitchFamily="2" charset="-122"/>
                        </a:rPr>
                        <a:t>函数、获取 实例名称的 </a:t>
                      </a:r>
                      <a:r>
                        <a:rPr kumimoji="0" lang="en-US" altLang="zh-CN" sz="1800" b="1" i="0" u="none" strike="noStrike" cap="none" normalizeH="0" baseline="0">
                          <a:ln>
                            <a:noFill/>
                          </a:ln>
                          <a:solidFill>
                            <a:schemeClr val="tx1"/>
                          </a:solidFill>
                          <a:effectLst/>
                          <a:latin typeface="宋体" pitchFamily="2" charset="-122"/>
                          <a:ea typeface="黑体" pitchFamily="2" charset="-122"/>
                        </a:rPr>
                        <a:t>@@SERVERNAME </a:t>
                      </a:r>
                      <a:r>
                        <a:rPr kumimoji="0" lang="zh-CN" altLang="en-US" sz="1800" b="1" i="0" u="none" strike="noStrike" cap="none" normalizeH="0" baseline="0">
                          <a:ln>
                            <a:noFill/>
                          </a:ln>
                          <a:solidFill>
                            <a:schemeClr val="tx1"/>
                          </a:solidFill>
                          <a:effectLst/>
                          <a:latin typeface="宋体" pitchFamily="2" charset="-122"/>
                          <a:ea typeface="黑体" pitchFamily="2" charset="-122"/>
                        </a:rPr>
                        <a:t>函数。</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900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表达式</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宋体" pitchFamily="2" charset="-122"/>
                          <a:ea typeface="黑体" pitchFamily="2" charset="-122"/>
                        </a:rPr>
                        <a:t>SQL Server </a:t>
                      </a:r>
                      <a:r>
                        <a:rPr kumimoji="0" lang="zh-CN" altLang="en-US" sz="1800" b="1" i="0" u="none" strike="noStrike" cap="none" normalizeH="0" baseline="0">
                          <a:ln>
                            <a:noFill/>
                          </a:ln>
                          <a:solidFill>
                            <a:schemeClr val="tx1"/>
                          </a:solidFill>
                          <a:effectLst/>
                          <a:latin typeface="宋体" pitchFamily="2" charset="-122"/>
                          <a:ea typeface="黑体" pitchFamily="2" charset="-122"/>
                        </a:rPr>
                        <a:t>可以解析为单个值的语法单位。</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4015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表达式中的运算符</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与一个或多个简单表达式一起使用，构造一个更为复杂的表达式。</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015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注释</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插入到 </a:t>
                      </a:r>
                      <a:r>
                        <a:rPr kumimoji="0" lang="en-US" altLang="zh-CN" sz="1800" b="1" i="0" u="none" strike="noStrike" cap="none" normalizeH="0" baseline="0">
                          <a:ln>
                            <a:noFill/>
                          </a:ln>
                          <a:solidFill>
                            <a:schemeClr val="tx1"/>
                          </a:solidFill>
                          <a:effectLst/>
                          <a:latin typeface="宋体" pitchFamily="2" charset="-122"/>
                          <a:ea typeface="黑体" pitchFamily="2" charset="-122"/>
                        </a:rPr>
                        <a:t>Transact-SQL </a:t>
                      </a:r>
                      <a:r>
                        <a:rPr kumimoji="0" lang="zh-CN" altLang="en-US" sz="1800" b="1" i="0" u="none" strike="noStrike" cap="none" normalizeH="0" baseline="0">
                          <a:ln>
                            <a:noFill/>
                          </a:ln>
                          <a:solidFill>
                            <a:schemeClr val="tx1"/>
                          </a:solidFill>
                          <a:effectLst/>
                          <a:latin typeface="宋体" pitchFamily="2" charset="-122"/>
                          <a:ea typeface="黑体" pitchFamily="2" charset="-122"/>
                        </a:rPr>
                        <a:t>语句或脚本中、用于解释语句作用的文本段。</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015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保留关键字</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宋体" pitchFamily="2" charset="-122"/>
                          <a:ea typeface="黑体" pitchFamily="2" charset="-122"/>
                        </a:rPr>
                        <a:t>保留下来供 </a:t>
                      </a:r>
                      <a:r>
                        <a:rPr kumimoji="0" lang="en-US" altLang="zh-CN" sz="1800" b="1" i="0" u="none" strike="noStrike" cap="none" normalizeH="0" baseline="0">
                          <a:ln>
                            <a:noFill/>
                          </a:ln>
                          <a:solidFill>
                            <a:schemeClr val="tx1"/>
                          </a:solidFill>
                          <a:effectLst/>
                          <a:latin typeface="宋体" pitchFamily="2" charset="-122"/>
                          <a:ea typeface="黑体" pitchFamily="2" charset="-122"/>
                        </a:rPr>
                        <a:t>SQL Server </a:t>
                      </a:r>
                      <a:r>
                        <a:rPr kumimoji="0" lang="zh-CN" altLang="en-US" sz="1800" b="1" i="0" u="none" strike="noStrike" cap="none" normalizeH="0" baseline="0">
                          <a:ln>
                            <a:noFill/>
                          </a:ln>
                          <a:solidFill>
                            <a:schemeClr val="tx1"/>
                          </a:solidFill>
                          <a:effectLst/>
                          <a:latin typeface="宋体" pitchFamily="2" charset="-122"/>
                          <a:ea typeface="黑体" pitchFamily="2" charset="-122"/>
                        </a:rPr>
                        <a:t>使用的词，不应用作数据库中的对象名。</a:t>
                      </a:r>
                    </a:p>
                  </a:txBody>
                  <a:tcPr marT="45725" marB="457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zh-CN" altLang="en-US"/>
              <a:t>标识符</a:t>
            </a:r>
          </a:p>
        </p:txBody>
      </p:sp>
      <p:sp>
        <p:nvSpPr>
          <p:cNvPr id="110595" name="Rectangle 3"/>
          <p:cNvSpPr>
            <a:spLocks noGrp="1" noChangeArrowheads="1"/>
          </p:cNvSpPr>
          <p:nvPr>
            <p:ph type="body" idx="1"/>
          </p:nvPr>
        </p:nvSpPr>
        <p:spPr/>
        <p:txBody>
          <a:bodyPr/>
          <a:lstStyle/>
          <a:p>
            <a:pPr eaLnBrk="1" hangingPunct="1"/>
            <a:r>
              <a:rPr lang="zh-CN" altLang="en-US"/>
              <a:t>数据库对象的名称即为其标识符。</a:t>
            </a:r>
            <a:r>
              <a:rPr lang="en-US" altLang="zh-CN"/>
              <a:t>Microsoft SQL Server 2005 </a:t>
            </a:r>
            <a:r>
              <a:rPr lang="zh-CN" altLang="en-US"/>
              <a:t>中的所有内容都可以有标识符。服务器、数据库和数据库对象（例如表、视图、列、索引、触发器、过程、约束及规则等）都可以有标识符。大多数对象要求有标识符，但对有些对象（例如约束），标识符是可选的。</a:t>
            </a:r>
          </a:p>
          <a:p>
            <a:pPr eaLnBrk="1" hangingPunct="1"/>
            <a:r>
              <a:rPr lang="zh-CN" altLang="en-US"/>
              <a:t>对象标识符是在定义对象时创建的。标识符随后用于引用该对象。例如，下列语句创建一个标识符为 </a:t>
            </a:r>
            <a:r>
              <a:rPr lang="en-US" altLang="zh-CN"/>
              <a:t>Course </a:t>
            </a:r>
            <a:r>
              <a:rPr lang="zh-CN" altLang="en-US"/>
              <a:t>的表，该表中有两列的标识符分别是 </a:t>
            </a:r>
            <a:r>
              <a:rPr lang="en-US" altLang="zh-CN"/>
              <a:t>ID </a:t>
            </a:r>
            <a:r>
              <a:rPr lang="zh-CN" altLang="en-US"/>
              <a:t>和 </a:t>
            </a:r>
            <a:r>
              <a:rPr lang="en-US" altLang="zh-CN"/>
              <a:t>Name</a:t>
            </a:r>
            <a:r>
              <a:rPr lang="zh-CN" altLang="en-US"/>
              <a:t>：</a:t>
            </a:r>
          </a:p>
          <a:p>
            <a:pPr lvl="1" eaLnBrk="1" hangingPunct="1">
              <a:buFontTx/>
              <a:buNone/>
            </a:pPr>
            <a:r>
              <a:rPr lang="en-US" altLang="zh-CN"/>
              <a:t>CREATE TABLE Course</a:t>
            </a:r>
          </a:p>
          <a:p>
            <a:pPr lvl="1" eaLnBrk="1" hangingPunct="1">
              <a:buFontTx/>
              <a:buNone/>
            </a:pPr>
            <a:r>
              <a:rPr lang="en-US" altLang="zh-CN"/>
              <a:t>	(ID INT PRIMARY KEY, Name nvarchar(80))</a:t>
            </a:r>
          </a:p>
          <a:p>
            <a:pPr eaLnBrk="1" hangingPunct="1"/>
            <a:endParaRPr lang="en-US" alt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a:t>标识符的种类</a:t>
            </a:r>
          </a:p>
        </p:txBody>
      </p:sp>
      <p:sp>
        <p:nvSpPr>
          <p:cNvPr id="111619" name="Rectangle 3"/>
          <p:cNvSpPr>
            <a:spLocks noGrp="1" noChangeArrowheads="1"/>
          </p:cNvSpPr>
          <p:nvPr>
            <p:ph type="body" idx="1"/>
          </p:nvPr>
        </p:nvSpPr>
        <p:spPr/>
        <p:txBody>
          <a:bodyPr/>
          <a:lstStyle/>
          <a:p>
            <a:pPr eaLnBrk="1" hangingPunct="1"/>
            <a:r>
              <a:rPr lang="zh-CN" altLang="en-US">
                <a:solidFill>
                  <a:srgbClr val="FF0000"/>
                </a:solidFill>
              </a:rPr>
              <a:t>常规标识符</a:t>
            </a:r>
            <a:r>
              <a:rPr lang="en-US" altLang="zh-CN"/>
              <a:t>—</a:t>
            </a:r>
            <a:r>
              <a:rPr lang="zh-CN" altLang="en-US"/>
              <a:t>符合标识符的格式规则。在 </a:t>
            </a:r>
            <a:r>
              <a:rPr lang="en-US" altLang="zh-CN"/>
              <a:t>Transact-SQL </a:t>
            </a:r>
            <a:r>
              <a:rPr lang="zh-CN" altLang="en-US"/>
              <a:t>语句中使用常规标识符时不用将其分隔开。</a:t>
            </a:r>
          </a:p>
          <a:p>
            <a:pPr eaLnBrk="1" hangingPunct="1"/>
            <a:r>
              <a:rPr lang="zh-CN" altLang="en-US">
                <a:solidFill>
                  <a:srgbClr val="FF0000"/>
                </a:solidFill>
              </a:rPr>
              <a:t>分隔标识符</a:t>
            </a:r>
            <a:r>
              <a:rPr lang="en-US" altLang="zh-CN"/>
              <a:t>—</a:t>
            </a:r>
            <a:r>
              <a:rPr lang="zh-CN" altLang="en-US"/>
              <a:t>包含在双引号 </a:t>
            </a:r>
            <a:r>
              <a:rPr lang="en-US" altLang="zh-CN"/>
              <a:t>(“) </a:t>
            </a:r>
            <a:r>
              <a:rPr lang="zh-CN" altLang="en-US"/>
              <a:t>或者方括号 </a:t>
            </a:r>
            <a:r>
              <a:rPr lang="en-US" altLang="zh-CN"/>
              <a:t>([ ]) </a:t>
            </a:r>
            <a:r>
              <a:rPr lang="zh-CN" altLang="en-US"/>
              <a:t>内。符合标识符格式规则的标识符可以分隔，也可以不分隔。</a:t>
            </a:r>
          </a:p>
          <a:p>
            <a:pPr lvl="1" eaLnBrk="1" hangingPunct="1">
              <a:buFontTx/>
              <a:buNone/>
            </a:pPr>
            <a:r>
              <a:rPr lang="en-US" altLang="zh-CN"/>
              <a:t>SELECT *</a:t>
            </a:r>
          </a:p>
          <a:p>
            <a:pPr lvl="1" eaLnBrk="1" hangingPunct="1">
              <a:buFontTx/>
              <a:buNone/>
            </a:pPr>
            <a:r>
              <a:rPr lang="en-US" altLang="zh-CN"/>
              <a:t>FROM [TableX]         --</a:t>
            </a:r>
            <a:r>
              <a:rPr lang="zh-CN" altLang="en-US"/>
              <a:t>分隔符是可选的</a:t>
            </a:r>
            <a:r>
              <a:rPr lang="en-US" altLang="zh-CN"/>
              <a:t>.</a:t>
            </a:r>
          </a:p>
          <a:p>
            <a:pPr lvl="1" eaLnBrk="1" hangingPunct="1">
              <a:buFontTx/>
              <a:buNone/>
            </a:pPr>
            <a:r>
              <a:rPr lang="en-US" altLang="zh-CN"/>
              <a:t>WHERE [KeyCol] = 124  --</a:t>
            </a:r>
            <a:r>
              <a:rPr lang="zh-CN" altLang="en-US"/>
              <a:t>分隔符是可选的</a:t>
            </a:r>
            <a:r>
              <a:rPr lang="en-US" altLang="zh-CN"/>
              <a:t>.</a:t>
            </a:r>
          </a:p>
          <a:p>
            <a:pPr lvl="1" eaLnBrk="1" hangingPunct="1">
              <a:buFontTx/>
              <a:buNone/>
            </a:pPr>
            <a:endParaRPr lang="en-US" altLang="zh-CN"/>
          </a:p>
          <a:p>
            <a:pPr lvl="1" eaLnBrk="1" hangingPunct="1">
              <a:buFontTx/>
              <a:buNone/>
            </a:pPr>
            <a:r>
              <a:rPr lang="en-US" altLang="zh-CN"/>
              <a:t>SELECT *</a:t>
            </a:r>
          </a:p>
          <a:p>
            <a:pPr lvl="1" eaLnBrk="1" hangingPunct="1">
              <a:buFontTx/>
              <a:buNone/>
            </a:pPr>
            <a:r>
              <a:rPr lang="en-US" altLang="zh-CN"/>
              <a:t>FROM [My Table]      --</a:t>
            </a:r>
            <a:r>
              <a:rPr lang="zh-CN" altLang="en-US"/>
              <a:t>标识符含有空格并使用保留字</a:t>
            </a:r>
            <a:r>
              <a:rPr lang="en-US" altLang="zh-CN"/>
              <a:t>.</a:t>
            </a:r>
          </a:p>
          <a:p>
            <a:pPr lvl="1" eaLnBrk="1" hangingPunct="1">
              <a:buFontTx/>
              <a:buNone/>
            </a:pPr>
            <a:r>
              <a:rPr lang="en-US" altLang="zh-CN"/>
              <a:t>WHERE [order] = 10   --</a:t>
            </a:r>
            <a:r>
              <a:rPr lang="zh-CN" altLang="en-US"/>
              <a:t>标识符是一个保留字</a:t>
            </a:r>
            <a:r>
              <a:rPr lang="en-US" altLang="zh-CN"/>
              <a:t>.</a:t>
            </a:r>
          </a:p>
          <a:p>
            <a:pPr eaLnBrk="1" hangingPunct="1"/>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en-US"/>
              <a:t>常规标识符规则</a:t>
            </a:r>
          </a:p>
        </p:txBody>
      </p:sp>
      <p:sp>
        <p:nvSpPr>
          <p:cNvPr id="112643" name="Rectangle 3"/>
          <p:cNvSpPr>
            <a:spLocks noGrp="1" noChangeArrowheads="1"/>
          </p:cNvSpPr>
          <p:nvPr>
            <p:ph type="body" idx="1"/>
          </p:nvPr>
        </p:nvSpPr>
        <p:spPr/>
        <p:txBody>
          <a:bodyPr/>
          <a:lstStyle/>
          <a:p>
            <a:pPr eaLnBrk="1" hangingPunct="1"/>
            <a:r>
              <a:rPr lang="zh-CN" altLang="en-US">
                <a:solidFill>
                  <a:srgbClr val="FF0000"/>
                </a:solidFill>
              </a:rPr>
              <a:t>第一个字符</a:t>
            </a:r>
            <a:r>
              <a:rPr lang="zh-CN" altLang="en-US"/>
              <a:t>必须是下列字符之一：</a:t>
            </a:r>
          </a:p>
          <a:p>
            <a:pPr lvl="1" eaLnBrk="1" hangingPunct="1"/>
            <a:r>
              <a:rPr lang="en-US" altLang="zh-CN"/>
              <a:t>Unicode </a:t>
            </a:r>
            <a:r>
              <a:rPr lang="zh-CN" altLang="en-US"/>
              <a:t>标准 </a:t>
            </a:r>
            <a:r>
              <a:rPr lang="en-US" altLang="zh-CN"/>
              <a:t>3.2 </a:t>
            </a:r>
            <a:r>
              <a:rPr lang="zh-CN" altLang="en-US"/>
              <a:t>所定义的字母。</a:t>
            </a:r>
            <a:r>
              <a:rPr lang="en-US" altLang="zh-CN"/>
              <a:t>Unicode </a:t>
            </a:r>
            <a:r>
              <a:rPr lang="zh-CN" altLang="en-US"/>
              <a:t>中定义的字母包括拉丁字符 </a:t>
            </a:r>
            <a:r>
              <a:rPr lang="en-US" altLang="zh-CN"/>
              <a:t>a-z </a:t>
            </a:r>
            <a:r>
              <a:rPr lang="zh-CN" altLang="en-US"/>
              <a:t>和 </a:t>
            </a:r>
            <a:r>
              <a:rPr lang="en-US" altLang="zh-CN"/>
              <a:t>A-Z</a:t>
            </a:r>
            <a:r>
              <a:rPr lang="zh-CN" altLang="en-US"/>
              <a:t>，以及来自其他语言的字母字符。</a:t>
            </a:r>
          </a:p>
          <a:p>
            <a:pPr lvl="1" eaLnBrk="1" hangingPunct="1"/>
            <a:r>
              <a:rPr lang="zh-CN" altLang="en-US"/>
              <a:t>下划线 </a:t>
            </a:r>
            <a:r>
              <a:rPr lang="en-US" altLang="zh-CN"/>
              <a:t>(_)</a:t>
            </a:r>
            <a:r>
              <a:rPr lang="zh-CN" altLang="en-US"/>
              <a:t>、</a:t>
            </a:r>
            <a:r>
              <a:rPr lang="zh-CN" altLang="en-US">
                <a:latin typeface="宋体" charset="-122"/>
              </a:rPr>
              <a:t>“</a:t>
            </a:r>
            <a:r>
              <a:rPr lang="en-US" altLang="zh-CN"/>
              <a:t>at</a:t>
            </a:r>
            <a:r>
              <a:rPr lang="en-US" altLang="zh-CN">
                <a:latin typeface="宋体" charset="-122"/>
              </a:rPr>
              <a:t>”</a:t>
            </a:r>
            <a:r>
              <a:rPr lang="zh-CN" altLang="en-US"/>
              <a:t>符号 </a:t>
            </a:r>
            <a:r>
              <a:rPr lang="en-US" altLang="zh-CN"/>
              <a:t>(@) </a:t>
            </a:r>
            <a:r>
              <a:rPr lang="zh-CN" altLang="en-US"/>
              <a:t>或者数字符号 </a:t>
            </a:r>
            <a:r>
              <a:rPr lang="en-US" altLang="zh-CN"/>
              <a:t>(#)</a:t>
            </a:r>
            <a:r>
              <a:rPr lang="zh-CN" altLang="en-US"/>
              <a:t>。 </a:t>
            </a:r>
          </a:p>
          <a:p>
            <a:pPr lvl="1" eaLnBrk="1" hangingPunct="1"/>
            <a:r>
              <a:rPr lang="zh-CN" altLang="en-US"/>
              <a:t>在 </a:t>
            </a:r>
            <a:r>
              <a:rPr lang="en-US" altLang="zh-CN"/>
              <a:t>SQL Server </a:t>
            </a:r>
            <a:r>
              <a:rPr lang="zh-CN" altLang="en-US"/>
              <a:t>中，某些位于标识符开头位置的符号具有特殊意义。以</a:t>
            </a:r>
            <a:r>
              <a:rPr lang="zh-CN" altLang="en-US">
                <a:latin typeface="宋体" charset="-122"/>
              </a:rPr>
              <a:t>“</a:t>
            </a:r>
            <a:r>
              <a:rPr lang="en-US" altLang="zh-CN"/>
              <a:t>at</a:t>
            </a:r>
            <a:r>
              <a:rPr lang="en-US" altLang="zh-CN">
                <a:latin typeface="宋体" charset="-122"/>
              </a:rPr>
              <a:t>”</a:t>
            </a:r>
            <a:r>
              <a:rPr lang="zh-CN" altLang="en-US"/>
              <a:t>符号开头的标识符表示局部变量或参数。以一个数字符号开头的标识符表示临时表或过程。以两个数字符号 </a:t>
            </a:r>
            <a:r>
              <a:rPr lang="en-US" altLang="zh-CN"/>
              <a:t>(##) </a:t>
            </a:r>
            <a:r>
              <a:rPr lang="zh-CN" altLang="en-US"/>
              <a:t>开头的标识符表示全局临时对象。 </a:t>
            </a:r>
          </a:p>
          <a:p>
            <a:pPr lvl="1" eaLnBrk="1" hangingPunct="1"/>
            <a:r>
              <a:rPr lang="zh-CN" altLang="en-US"/>
              <a:t>某些 </a:t>
            </a:r>
            <a:r>
              <a:rPr lang="en-US" altLang="zh-CN"/>
              <a:t>Transact-SQL </a:t>
            </a:r>
            <a:r>
              <a:rPr lang="zh-CN" altLang="en-US"/>
              <a:t>函数的名称以两个 </a:t>
            </a:r>
            <a:r>
              <a:rPr lang="en-US" altLang="zh-CN"/>
              <a:t>at </a:t>
            </a:r>
            <a:r>
              <a:rPr lang="zh-CN" altLang="en-US"/>
              <a:t>符号 </a:t>
            </a:r>
            <a:r>
              <a:rPr lang="en-US" altLang="zh-CN"/>
              <a:t>(@@) </a:t>
            </a:r>
            <a:r>
              <a:rPr lang="zh-CN" altLang="en-US"/>
              <a:t>开头。为了避免与这些函数混淆，不应使用以 </a:t>
            </a:r>
            <a:r>
              <a:rPr lang="en-US" altLang="zh-CN"/>
              <a:t>@@ </a:t>
            </a:r>
            <a:r>
              <a:rPr lang="zh-CN" altLang="en-US"/>
              <a:t>开头的名称。</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zh-CN" altLang="en-US"/>
              <a:t>常规标识符规则（续）</a:t>
            </a:r>
          </a:p>
        </p:txBody>
      </p:sp>
      <p:sp>
        <p:nvSpPr>
          <p:cNvPr id="113667" name="Rectangle 3"/>
          <p:cNvSpPr>
            <a:spLocks noGrp="1" noChangeArrowheads="1"/>
          </p:cNvSpPr>
          <p:nvPr>
            <p:ph type="body" idx="1"/>
          </p:nvPr>
        </p:nvSpPr>
        <p:spPr/>
        <p:txBody>
          <a:bodyPr/>
          <a:lstStyle/>
          <a:p>
            <a:pPr eaLnBrk="1" hangingPunct="1"/>
            <a:r>
              <a:rPr lang="zh-CN" altLang="en-US">
                <a:solidFill>
                  <a:srgbClr val="FF0000"/>
                </a:solidFill>
              </a:rPr>
              <a:t>后续字符</a:t>
            </a:r>
            <a:r>
              <a:rPr lang="zh-CN" altLang="en-US"/>
              <a:t>可以包括：</a:t>
            </a:r>
          </a:p>
          <a:p>
            <a:pPr lvl="1" eaLnBrk="1" hangingPunct="1"/>
            <a:r>
              <a:rPr lang="zh-CN" altLang="en-US"/>
              <a:t>如 </a:t>
            </a:r>
            <a:r>
              <a:rPr lang="en-US" altLang="zh-CN"/>
              <a:t>Unicode </a:t>
            </a:r>
            <a:r>
              <a:rPr lang="zh-CN" altLang="en-US"/>
              <a:t>标准 </a:t>
            </a:r>
            <a:r>
              <a:rPr lang="en-US" altLang="zh-CN"/>
              <a:t>3.2 </a:t>
            </a:r>
            <a:r>
              <a:rPr lang="zh-CN" altLang="en-US"/>
              <a:t>中所定义的字母。</a:t>
            </a:r>
          </a:p>
          <a:p>
            <a:pPr lvl="1" eaLnBrk="1" hangingPunct="1"/>
            <a:r>
              <a:rPr lang="zh-CN" altLang="en-US"/>
              <a:t>基本拉丁字符或其他国家</a:t>
            </a:r>
            <a:r>
              <a:rPr lang="en-US" altLang="zh-CN"/>
              <a:t>/</a:t>
            </a:r>
            <a:r>
              <a:rPr lang="zh-CN" altLang="en-US"/>
              <a:t>地区字符中的十进制数字。</a:t>
            </a:r>
          </a:p>
          <a:p>
            <a:pPr lvl="1" eaLnBrk="1" hangingPunct="1"/>
            <a:r>
              <a:rPr lang="zh-CN" altLang="en-US">
                <a:latin typeface="宋体" charset="-122"/>
              </a:rPr>
              <a:t>“</a:t>
            </a:r>
            <a:r>
              <a:rPr lang="en-US" altLang="zh-CN"/>
              <a:t>at</a:t>
            </a:r>
            <a:r>
              <a:rPr lang="en-US" altLang="zh-CN">
                <a:latin typeface="宋体" charset="-122"/>
              </a:rPr>
              <a:t>”</a:t>
            </a:r>
            <a:r>
              <a:rPr lang="zh-CN" altLang="en-US"/>
              <a:t>符号、美元符号 </a:t>
            </a:r>
            <a:r>
              <a:rPr lang="en-US" altLang="zh-CN"/>
              <a:t>($)</a:t>
            </a:r>
            <a:r>
              <a:rPr lang="zh-CN" altLang="en-US"/>
              <a:t>、数字符号或下划线。</a:t>
            </a:r>
          </a:p>
          <a:p>
            <a:pPr eaLnBrk="1" hangingPunct="1"/>
            <a:r>
              <a:rPr lang="zh-CN" altLang="en-US"/>
              <a:t>标识符不能是 </a:t>
            </a:r>
            <a:r>
              <a:rPr lang="en-US" altLang="zh-CN"/>
              <a:t>Transact-SQL </a:t>
            </a:r>
            <a:r>
              <a:rPr lang="zh-CN" altLang="en-US">
                <a:solidFill>
                  <a:srgbClr val="FF0000"/>
                </a:solidFill>
              </a:rPr>
              <a:t>保留字</a:t>
            </a:r>
            <a:r>
              <a:rPr lang="zh-CN" altLang="en-US"/>
              <a:t>。</a:t>
            </a:r>
            <a:r>
              <a:rPr lang="en-US" altLang="zh-CN"/>
              <a:t>SQL Server </a:t>
            </a:r>
            <a:r>
              <a:rPr lang="zh-CN" altLang="en-US"/>
              <a:t>保留其保留字的大写和小写形式。</a:t>
            </a:r>
          </a:p>
          <a:p>
            <a:pPr eaLnBrk="1" hangingPunct="1"/>
            <a:r>
              <a:rPr lang="zh-CN" altLang="en-US"/>
              <a:t>不允许嵌入</a:t>
            </a:r>
            <a:r>
              <a:rPr lang="zh-CN" altLang="en-US">
                <a:solidFill>
                  <a:srgbClr val="FF0000"/>
                </a:solidFill>
              </a:rPr>
              <a:t>空格</a:t>
            </a:r>
            <a:r>
              <a:rPr lang="zh-CN" altLang="en-US"/>
              <a:t>或其他</a:t>
            </a:r>
            <a:r>
              <a:rPr lang="zh-CN" altLang="en-US">
                <a:solidFill>
                  <a:srgbClr val="FF0000"/>
                </a:solidFill>
              </a:rPr>
              <a:t>特殊字符</a:t>
            </a:r>
            <a:r>
              <a:rPr lang="zh-CN" altLang="en-US"/>
              <a:t>。</a:t>
            </a:r>
          </a:p>
          <a:p>
            <a:pPr eaLnBrk="1" hangingPunct="1"/>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zh-CN" altLang="en-US"/>
              <a:t>对象名</a:t>
            </a:r>
          </a:p>
        </p:txBody>
      </p:sp>
      <p:sp>
        <p:nvSpPr>
          <p:cNvPr id="114691" name="Rectangle 3"/>
          <p:cNvSpPr>
            <a:spLocks noGrp="1" noChangeArrowheads="1"/>
          </p:cNvSpPr>
          <p:nvPr>
            <p:ph type="body" idx="1"/>
          </p:nvPr>
        </p:nvSpPr>
        <p:spPr>
          <a:xfrm>
            <a:off x="457200" y="1295400"/>
            <a:ext cx="8229600" cy="5257800"/>
          </a:xfrm>
        </p:spPr>
        <p:txBody>
          <a:bodyPr/>
          <a:lstStyle/>
          <a:p>
            <a:pPr eaLnBrk="1" hangingPunct="1"/>
            <a:r>
              <a:rPr lang="zh-CN" altLang="en-US"/>
              <a:t>完整的对象名称由四个标识符组成：服务器名称、数据库名称、架构名称和对象名称。其格式如下：</a:t>
            </a:r>
          </a:p>
          <a:p>
            <a:pPr lvl="1" eaLnBrk="1" hangingPunct="1">
              <a:buFontTx/>
              <a:buNone/>
            </a:pPr>
            <a:r>
              <a:rPr lang="en-US" altLang="zh-CN"/>
              <a:t>[ [ [ server. ] [ database ] . ] [ schema_name ] . ] object_name</a:t>
            </a:r>
          </a:p>
          <a:p>
            <a:pPr eaLnBrk="1" hangingPunct="1"/>
            <a:r>
              <a:rPr lang="zh-CN" altLang="en-US"/>
              <a:t>例如：</a:t>
            </a:r>
          </a:p>
          <a:p>
            <a:pPr lvl="1" eaLnBrk="1" hangingPunct="1">
              <a:lnSpc>
                <a:spcPct val="120000"/>
              </a:lnSpc>
              <a:spcBef>
                <a:spcPct val="50000"/>
              </a:spcBef>
              <a:spcAft>
                <a:spcPct val="30000"/>
              </a:spcAft>
              <a:buFontTx/>
              <a:buNone/>
            </a:pPr>
            <a:r>
              <a:rPr lang="en-US" altLang="zh-CN"/>
              <a:t>Bit.Course.dbo.Student</a:t>
            </a:r>
          </a:p>
          <a:p>
            <a:pPr lvl="1" eaLnBrk="1" hangingPunct="1">
              <a:lnSpc>
                <a:spcPct val="120000"/>
              </a:lnSpc>
              <a:spcBef>
                <a:spcPct val="50000"/>
              </a:spcBef>
              <a:spcAft>
                <a:spcPct val="30000"/>
              </a:spcAft>
              <a:buFontTx/>
              <a:buNone/>
            </a:pPr>
            <a:r>
              <a:rPr lang="en-US" altLang="zh-CN"/>
              <a:t>Course.dbo.Student</a:t>
            </a:r>
          </a:p>
          <a:p>
            <a:pPr lvl="1" eaLnBrk="1" hangingPunct="1">
              <a:lnSpc>
                <a:spcPct val="120000"/>
              </a:lnSpc>
              <a:spcBef>
                <a:spcPct val="50000"/>
              </a:spcBef>
              <a:spcAft>
                <a:spcPct val="30000"/>
              </a:spcAft>
              <a:buFontTx/>
              <a:buNone/>
            </a:pPr>
            <a:r>
              <a:rPr lang="en-US" altLang="zh-CN"/>
              <a:t>dbo.Student</a:t>
            </a:r>
          </a:p>
          <a:p>
            <a:pPr lvl="1" eaLnBrk="1" hangingPunct="1">
              <a:lnSpc>
                <a:spcPct val="120000"/>
              </a:lnSpc>
              <a:spcBef>
                <a:spcPct val="50000"/>
              </a:spcBef>
              <a:spcAft>
                <a:spcPct val="30000"/>
              </a:spcAft>
              <a:buFontTx/>
              <a:buNone/>
            </a:pPr>
            <a:r>
              <a:rPr lang="en-US" altLang="zh-CN"/>
              <a:t>Student</a:t>
            </a: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rgbClr val="CCFF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19360</TotalTime>
  <Words>15782</Words>
  <Application>Microsoft Macintosh PowerPoint</Application>
  <PresentationFormat>On-screen Show (4:3)</PresentationFormat>
  <Paragraphs>1449</Paragraphs>
  <Slides>174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174</vt:i4>
      </vt:variant>
    </vt:vector>
  </HeadingPairs>
  <TitlesOfParts>
    <vt:vector size="179" baseType="lpstr">
      <vt:lpstr>方正姚体</vt:lpstr>
      <vt:lpstr>宋体</vt:lpstr>
      <vt:lpstr>Arial</vt:lpstr>
      <vt:lpstr>Verdana</vt:lpstr>
      <vt:lpstr>默认设计模板</vt:lpstr>
      <vt:lpstr>数据库应用系统开发</vt:lpstr>
      <vt:lpstr>欢迎参加这门课程</vt:lpstr>
      <vt:lpstr>课程内容、性质与任务</vt:lpstr>
      <vt:lpstr>课程要求</vt:lpstr>
      <vt:lpstr>教材</vt:lpstr>
      <vt:lpstr>参考书</vt:lpstr>
      <vt:lpstr>主流商用DBMS</vt:lpstr>
      <vt:lpstr>NoSQL数据库</vt:lpstr>
      <vt:lpstr>为何要使用NoSQL数据库</vt:lpstr>
      <vt:lpstr>数据库排名</vt:lpstr>
      <vt:lpstr>关系数据库排名</vt:lpstr>
      <vt:lpstr>Key-value存储数据库排名</vt:lpstr>
      <vt:lpstr>数据库分类</vt:lpstr>
      <vt:lpstr>NoSQL数据库分类</vt:lpstr>
      <vt:lpstr>PowerPoint Presentation</vt:lpstr>
      <vt:lpstr>面向文档（Document-Oriented）数据库</vt:lpstr>
      <vt:lpstr>文档数据库排名</vt:lpstr>
      <vt:lpstr>时序数据库</vt:lpstr>
      <vt:lpstr>时序数据库排名</vt:lpstr>
      <vt:lpstr>图形数据库</vt:lpstr>
      <vt:lpstr>SQL Server的版本</vt:lpstr>
      <vt:lpstr>PowerPoint Presentation</vt:lpstr>
      <vt:lpstr>题目一：你作为一名数据库设计师</vt:lpstr>
      <vt:lpstr>SQL Server 2012 各版本功能比较</vt:lpstr>
      <vt:lpstr>SQL Server 2012简介</vt:lpstr>
      <vt:lpstr>数据库引擎</vt:lpstr>
      <vt:lpstr>数据库引擎的任务</vt:lpstr>
      <vt:lpstr>分析服务</vt:lpstr>
      <vt:lpstr>集成服务</vt:lpstr>
      <vt:lpstr>复制</vt:lpstr>
      <vt:lpstr>报表服务</vt:lpstr>
      <vt:lpstr>通知服务</vt:lpstr>
      <vt:lpstr>服务代理</vt:lpstr>
      <vt:lpstr>全文搜索</vt:lpstr>
      <vt:lpstr>管理数据库引擎</vt:lpstr>
      <vt:lpstr>管理服务器</vt:lpstr>
      <vt:lpstr>连接服务器</vt:lpstr>
      <vt:lpstr>连接服务器-服务器类型</vt:lpstr>
      <vt:lpstr>身份验证模式</vt:lpstr>
      <vt:lpstr>Windows 身份验证模式</vt:lpstr>
      <vt:lpstr>SQL Server验证示例</vt:lpstr>
      <vt:lpstr>混合模式（Windows 身份验证或 SQL Server 身份验证）</vt:lpstr>
      <vt:lpstr>更改服务器身份验证模式 </vt:lpstr>
      <vt:lpstr>安全架构</vt:lpstr>
      <vt:lpstr>数据库安全-主体</vt:lpstr>
      <vt:lpstr>各级别的主体</vt:lpstr>
      <vt:lpstr>数据库用户</vt:lpstr>
      <vt:lpstr>登录与用户的映射</vt:lpstr>
      <vt:lpstr>guest 用户</vt:lpstr>
      <vt:lpstr>固定服务器角色</vt:lpstr>
      <vt:lpstr>sp_helpsrvrole查询服务器角色</vt:lpstr>
      <vt:lpstr>sp_srvrolepermission查询服务器角色的权限</vt:lpstr>
      <vt:lpstr>固定数据库角色</vt:lpstr>
      <vt:lpstr>public 角色</vt:lpstr>
      <vt:lpstr>系统管理员 (sa) 登录</vt:lpstr>
      <vt:lpstr>使用SQL Server登录sa</vt:lpstr>
      <vt:lpstr>数据库的所有者</vt:lpstr>
      <vt:lpstr>数据库的所有者</vt:lpstr>
      <vt:lpstr>数据库的guest用户</vt:lpstr>
      <vt:lpstr>添加guest用户</vt:lpstr>
      <vt:lpstr>添加Windows验证</vt:lpstr>
      <vt:lpstr>架构(SCHEMA)</vt:lpstr>
      <vt:lpstr>默认架构</vt:lpstr>
      <vt:lpstr>架构在数据库中的位置</vt:lpstr>
      <vt:lpstr>数据库中预定义的架构</vt:lpstr>
      <vt:lpstr>架构所有者</vt:lpstr>
      <vt:lpstr>用户与架构分离的优点</vt:lpstr>
      <vt:lpstr>多个 SQL Server 实例</vt:lpstr>
      <vt:lpstr>实例组成</vt:lpstr>
      <vt:lpstr>数据库构架</vt:lpstr>
      <vt:lpstr>master数据库</vt:lpstr>
      <vt:lpstr>model数据库</vt:lpstr>
      <vt:lpstr>msdb数据库</vt:lpstr>
      <vt:lpstr>Resource数据库</vt:lpstr>
      <vt:lpstr>tempdb数据库</vt:lpstr>
      <vt:lpstr>文件与文件组</vt:lpstr>
      <vt:lpstr>文件的类型</vt:lpstr>
      <vt:lpstr>文件组</vt:lpstr>
      <vt:lpstr>默认文件组</vt:lpstr>
      <vt:lpstr>逻辑与物理文件名</vt:lpstr>
      <vt:lpstr>事务日志</vt:lpstr>
      <vt:lpstr>事务日志的特点</vt:lpstr>
      <vt:lpstr>数据库存储结构</vt:lpstr>
      <vt:lpstr>页面</vt:lpstr>
      <vt:lpstr>盘区</vt:lpstr>
      <vt:lpstr>数据库逻辑组件</vt:lpstr>
      <vt:lpstr>SQL 查询分析器</vt:lpstr>
      <vt:lpstr>sqlcmd 实用工具</vt:lpstr>
      <vt:lpstr>要求</vt:lpstr>
      <vt:lpstr>要求</vt:lpstr>
      <vt:lpstr>考试类型</vt:lpstr>
      <vt:lpstr>Transact-SQL</vt:lpstr>
      <vt:lpstr>Transact-SQL</vt:lpstr>
      <vt:lpstr>Transact-SQL的元素</vt:lpstr>
      <vt:lpstr>标识符</vt:lpstr>
      <vt:lpstr>标识符的种类</vt:lpstr>
      <vt:lpstr>常规标识符规则</vt:lpstr>
      <vt:lpstr>常规标识符规则（续）</vt:lpstr>
      <vt:lpstr>对象名</vt:lpstr>
      <vt:lpstr>对象名称限定符</vt:lpstr>
      <vt:lpstr>数据类型</vt:lpstr>
      <vt:lpstr>用户定义的数据类型</vt:lpstr>
      <vt:lpstr>系统表</vt:lpstr>
      <vt:lpstr>仅在 master 数据库中的系统表</vt:lpstr>
      <vt:lpstr>查询 SQL Server 系统目录</vt:lpstr>
      <vt:lpstr>访问系统目录的方式</vt:lpstr>
      <vt:lpstr>为什么使用目录视图</vt:lpstr>
      <vt:lpstr>使用目录视图查询所有列的定义</vt:lpstr>
      <vt:lpstr>使用目录视图查询数据库中的表</vt:lpstr>
      <vt:lpstr>使用目录视图查询特定表的列定义</vt:lpstr>
      <vt:lpstr>信息架构视图</vt:lpstr>
      <vt:lpstr>使用信息架构视图查询列定义</vt:lpstr>
      <vt:lpstr>系统存储过程示例</vt:lpstr>
      <vt:lpstr>使用系统存储过程查询数据库的信息</vt:lpstr>
      <vt:lpstr>使用系统函数</vt:lpstr>
      <vt:lpstr>使用系统函数查询登录名等</vt:lpstr>
      <vt:lpstr>查询当前时间</vt:lpstr>
      <vt:lpstr>存储过程</vt:lpstr>
      <vt:lpstr>存储过程的优点</vt:lpstr>
      <vt:lpstr>创建存储过程</vt:lpstr>
      <vt:lpstr>系统存储过程</vt:lpstr>
      <vt:lpstr>系统存储过程</vt:lpstr>
      <vt:lpstr>创建存储过程的命令</vt:lpstr>
      <vt:lpstr>存储过程示例一</vt:lpstr>
      <vt:lpstr>带参数的存储过程</vt:lpstr>
      <vt:lpstr>执行存储过程</vt:lpstr>
      <vt:lpstr>从存储过程返回数据</vt:lpstr>
      <vt:lpstr>状态返回值</vt:lpstr>
      <vt:lpstr>查询存储过程的信息</vt:lpstr>
      <vt:lpstr>修改和删除存储过程</vt:lpstr>
      <vt:lpstr>函数</vt:lpstr>
      <vt:lpstr>游标</vt:lpstr>
      <vt:lpstr>游标示例</vt:lpstr>
      <vt:lpstr>游标示例(SQL Server 2000)</vt:lpstr>
      <vt:lpstr>游标示例（续,SQL Server 2000）</vt:lpstr>
      <vt:lpstr>游标的管理与使用</vt:lpstr>
      <vt:lpstr>声明游标</vt:lpstr>
      <vt:lpstr>PowerPoint Presentation</vt:lpstr>
      <vt:lpstr>打开游标</vt:lpstr>
      <vt:lpstr>游标示例</vt:lpstr>
      <vt:lpstr>读取游标数据FETCH</vt:lpstr>
      <vt:lpstr>使用 FETCH 将值存入变量</vt:lpstr>
      <vt:lpstr>PowerPoint Presentation</vt:lpstr>
      <vt:lpstr>声明 SCROLL 游标并使用其他 FETCH 选项</vt:lpstr>
      <vt:lpstr>声明 SCROLL 游标并使用其他 FETCH 选项(续)</vt:lpstr>
      <vt:lpstr>监视 Transact-SQL 游标的活动</vt:lpstr>
      <vt:lpstr>使用sp_cursor_list</vt:lpstr>
      <vt:lpstr>使用sp_cursor_list</vt:lpstr>
      <vt:lpstr>游标函数</vt:lpstr>
      <vt:lpstr>游标函数@@FETCH_STATUS</vt:lpstr>
      <vt:lpstr>游标函数@@CURSOR_ROWS</vt:lpstr>
      <vt:lpstr>PowerPoint Presentation</vt:lpstr>
      <vt:lpstr>游标函数CURSOR_STATUS</vt:lpstr>
      <vt:lpstr>游标函数CURSOR_STATUS示例</vt:lpstr>
      <vt:lpstr>游标函数CURSOR_STATUS示例（续）</vt:lpstr>
      <vt:lpstr>发送错误消息</vt:lpstr>
      <vt:lpstr>发送错误消息示例一</vt:lpstr>
      <vt:lpstr>发送错误消息示例二</vt:lpstr>
      <vt:lpstr>触发器</vt:lpstr>
      <vt:lpstr>使用触发器的优点</vt:lpstr>
      <vt:lpstr>使用 inserted 和 deleted 表</vt:lpstr>
      <vt:lpstr>在触发器中使用插入的表以强制实施业务规则的示例</vt:lpstr>
      <vt:lpstr>PowerPoint Presentation</vt:lpstr>
      <vt:lpstr>触发器示例—存储单行插入的运行总计(2000版本)</vt:lpstr>
      <vt:lpstr>INSTEAD OF 触发器</vt:lpstr>
      <vt:lpstr>INSTEAD OF 触发器示例（一）</vt:lpstr>
      <vt:lpstr>PowerPoint Presentation</vt:lpstr>
      <vt:lpstr>PowerPoint Presentation</vt:lpstr>
      <vt:lpstr>INSTEAD OF 触发器示例（二）</vt:lpstr>
      <vt:lpstr>INSTEAD OF 触发器示例（三）</vt:lpstr>
      <vt:lpstr>INSTEAD OF 触发器示例（四）</vt:lpstr>
      <vt:lpstr>创建触发器</vt:lpstr>
      <vt:lpstr>显示触发器信息</vt:lpstr>
      <vt:lpstr>要求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guo</dc:creator>
  <cp:lastModifiedBy>Microsoft Office User</cp:lastModifiedBy>
  <cp:revision>133</cp:revision>
  <cp:lastPrinted>1601-01-01T00:00:00Z</cp:lastPrinted>
  <dcterms:created xsi:type="dcterms:W3CDTF">1601-01-01T00:00:00Z</dcterms:created>
  <dcterms:modified xsi:type="dcterms:W3CDTF">2020-09-16T12:38:22Z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